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97" r:id="rId1"/>
  </p:sldMasterIdLst>
  <p:notesMasterIdLst>
    <p:notesMasterId r:id="rId30"/>
  </p:notesMasterIdLst>
  <p:handoutMasterIdLst>
    <p:handoutMasterId r:id="rId31"/>
  </p:handoutMasterIdLst>
  <p:sldIdLst>
    <p:sldId id="510" r:id="rId2"/>
    <p:sldId id="521" r:id="rId3"/>
    <p:sldId id="522" r:id="rId4"/>
    <p:sldId id="482" r:id="rId5"/>
    <p:sldId id="484" r:id="rId6"/>
    <p:sldId id="485" r:id="rId7"/>
    <p:sldId id="487" r:id="rId8"/>
    <p:sldId id="526" r:id="rId9"/>
    <p:sldId id="573" r:id="rId10"/>
    <p:sldId id="574" r:id="rId11"/>
    <p:sldId id="572" r:id="rId12"/>
    <p:sldId id="582" r:id="rId13"/>
    <p:sldId id="528" r:id="rId14"/>
    <p:sldId id="586" r:id="rId15"/>
    <p:sldId id="606" r:id="rId16"/>
    <p:sldId id="539" r:id="rId17"/>
    <p:sldId id="541" r:id="rId18"/>
    <p:sldId id="542" r:id="rId19"/>
    <p:sldId id="604" r:id="rId20"/>
    <p:sldId id="605" r:id="rId21"/>
    <p:sldId id="393" r:id="rId22"/>
    <p:sldId id="399" r:id="rId23"/>
    <p:sldId id="366" r:id="rId24"/>
    <p:sldId id="398" r:id="rId25"/>
    <p:sldId id="350" r:id="rId26"/>
    <p:sldId id="391" r:id="rId27"/>
    <p:sldId id="286" r:id="rId28"/>
    <p:sldId id="332" r:id="rId29"/>
  </p:sldIdLst>
  <p:sldSz cx="9144000" cy="6858000" type="letter"/>
  <p:notesSz cx="7099300" cy="10223500"/>
  <p:kinsoku lang="ja-JP" invalStChars="、。，．・：；？！゛゜ヽヾゝゞ々ー’”）〕］｝〉》」』】°‰′″℃￠％ぁぃぅぇぉっゃゅょゎァィゥェォッャュョヮヵヶ!%),.:;?]}｡｣､･ｧｨｩｪｫｬｭｮｯｰﾞﾟ" invalEndChars="‘“（〔［｛〈《「『【￥＄$([\{｢￡"/>
  <p:defaultTextStyle>
    <a:defPPr>
      <a:defRPr lang="en-GB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1">
          <p15:clr>
            <a:srgbClr val="A4A3A4"/>
          </p15:clr>
        </p15:guide>
        <p15:guide id="2" pos="223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FFFCC"/>
    <a:srgbClr val="FFC300"/>
    <a:srgbClr val="FFFF66"/>
    <a:srgbClr val="FA8400"/>
    <a:srgbClr val="76D6FF"/>
    <a:srgbClr val="FF3399"/>
    <a:srgbClr val="008080"/>
    <a:srgbClr val="66FFCC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2544" autoAdjust="0"/>
    <p:restoredTop sz="95400" autoAdjust="0"/>
  </p:normalViewPr>
  <p:slideViewPr>
    <p:cSldViewPr>
      <p:cViewPr varScale="1">
        <p:scale>
          <a:sx n="111" d="100"/>
          <a:sy n="111" d="100"/>
        </p:scale>
        <p:origin x="1184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4968"/>
    </p:cViewPr>
  </p:sorterViewPr>
  <p:notesViewPr>
    <p:cSldViewPr>
      <p:cViewPr varScale="1">
        <p:scale>
          <a:sx n="65" d="100"/>
          <a:sy n="65" d="100"/>
        </p:scale>
        <p:origin x="3106" y="62"/>
      </p:cViewPr>
      <p:guideLst>
        <p:guide orient="horz" pos="3221"/>
        <p:guide pos="223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3163091" y="9737290"/>
            <a:ext cx="774789" cy="2611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2342" tIns="47010" rIns="92342" bIns="47010">
            <a:spAutoFit/>
          </a:bodyPr>
          <a:lstStyle/>
          <a:p>
            <a:pPr algn="ctr" defTabSz="919342" eaLnBrk="0" hangingPunct="0">
              <a:lnSpc>
                <a:spcPct val="90000"/>
              </a:lnSpc>
              <a:defRPr/>
            </a:pPr>
            <a:r>
              <a:rPr lang="en-GB" sz="1200" dirty="0"/>
              <a:t>Page </a:t>
            </a:r>
            <a:fld id="{1E003950-91CD-4549-A861-354E07470F19}" type="slidenum">
              <a:rPr lang="en-GB" sz="1200"/>
              <a:pPr algn="ctr" defTabSz="919342" eaLnBrk="0" hangingPunct="0">
                <a:lnSpc>
                  <a:spcPct val="90000"/>
                </a:lnSpc>
                <a:defRPr/>
              </a:pPr>
              <a:t>‹#›</a:t>
            </a:fld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312548968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47131" y="4855549"/>
            <a:ext cx="5205040" cy="460180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95701" tIns="47010" rIns="95701" bIns="4701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/>
              <a:t>Body Text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2051" name="Rectangle 3"/>
          <p:cNvSpPr>
            <a:spLocks noChangeArrowheads="1"/>
          </p:cNvSpPr>
          <p:nvPr/>
        </p:nvSpPr>
        <p:spPr bwMode="auto">
          <a:xfrm>
            <a:off x="3150420" y="9737290"/>
            <a:ext cx="800133" cy="26356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2342" tIns="47010" rIns="92342" bIns="47010">
            <a:spAutoFit/>
          </a:bodyPr>
          <a:lstStyle/>
          <a:p>
            <a:pPr algn="ctr" defTabSz="919342" eaLnBrk="0" hangingPunct="0">
              <a:lnSpc>
                <a:spcPct val="90000"/>
              </a:lnSpc>
              <a:defRPr/>
            </a:pPr>
            <a:r>
              <a:rPr lang="en-GB" sz="1200" dirty="0"/>
              <a:t>Page </a:t>
            </a:r>
            <a:fld id="{B049023B-BA6D-4052-ADD8-71BD5C7AC255}" type="slidenum">
              <a:rPr lang="en-GB" sz="1200"/>
              <a:pPr algn="ctr" defTabSz="919342" eaLnBrk="0" hangingPunct="0">
                <a:lnSpc>
                  <a:spcPct val="90000"/>
                </a:lnSpc>
                <a:defRPr/>
              </a:pPr>
              <a:t>‹#›</a:t>
            </a:fld>
            <a:endParaRPr lang="en-GB" sz="1200" dirty="0"/>
          </a:p>
        </p:txBody>
      </p:sp>
      <p:sp>
        <p:nvSpPr>
          <p:cNvPr id="7270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004888" y="774700"/>
            <a:ext cx="5094287" cy="381952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90454006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lnSpc>
        <a:spcPct val="90000"/>
      </a:lnSpc>
      <a:spcBef>
        <a:spcPct val="4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lnSpc>
        <a:spcPct val="90000"/>
      </a:lnSpc>
      <a:spcBef>
        <a:spcPct val="4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lnSpc>
        <a:spcPct val="90000"/>
      </a:lnSpc>
      <a:spcBef>
        <a:spcPct val="4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lnSpc>
        <a:spcPct val="90000"/>
      </a:lnSpc>
      <a:spcBef>
        <a:spcPct val="4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lnSpc>
        <a:spcPct val="90000"/>
      </a:lnSpc>
      <a:spcBef>
        <a:spcPct val="4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868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4578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5414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469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3707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4" name="Title Text"/>
          <p:cNvSpPr txBox="1">
            <a:spLocks noGrp="1"/>
          </p:cNvSpPr>
          <p:nvPr>
            <p:ph type="title"/>
          </p:nvPr>
        </p:nvSpPr>
        <p:spPr>
          <a:xfrm>
            <a:off x="141531" y="0"/>
            <a:ext cx="8229601" cy="731835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9153" y="6386695"/>
            <a:ext cx="307647" cy="30444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84217781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Text"/>
          <p:cNvSpPr txBox="1">
            <a:spLocks noGrp="1"/>
          </p:cNvSpPr>
          <p:nvPr>
            <p:ph type="title"/>
          </p:nvPr>
        </p:nvSpPr>
        <p:spPr>
          <a:xfrm>
            <a:off x="679292" y="2676526"/>
            <a:ext cx="7772401" cy="1470026"/>
          </a:xfrm>
          <a:prstGeom prst="rect">
            <a:avLst/>
          </a:prstGeom>
        </p:spPr>
        <p:txBody>
          <a:bodyPr/>
          <a:lstStyle>
            <a:lvl1pPr algn="r">
              <a:defRPr sz="4781"/>
            </a:lvl1pPr>
          </a:lstStyle>
          <a:p>
            <a:r>
              <a:t>Title Text</a:t>
            </a:r>
          </a:p>
        </p:txBody>
      </p:sp>
      <p:sp>
        <p:nvSpPr>
          <p:cNvPr id="1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025492" y="4013200"/>
            <a:ext cx="6400801" cy="1752600"/>
          </a:xfrm>
          <a:prstGeom prst="rect">
            <a:avLst/>
          </a:prstGeom>
        </p:spPr>
        <p:txBody>
          <a:bodyPr/>
          <a:lstStyle>
            <a:lvl1pPr marL="0" indent="0" algn="r">
              <a:buSzTx/>
              <a:buFontTx/>
              <a:buNone/>
              <a:defRPr sz="3797"/>
            </a:lvl1pPr>
            <a:lvl2pPr marL="0" indent="321457" algn="r">
              <a:buSzTx/>
              <a:buFontTx/>
              <a:buNone/>
              <a:defRPr sz="3094"/>
            </a:lvl2pPr>
            <a:lvl3pPr marL="0" indent="642915" algn="r">
              <a:buSzTx/>
              <a:buFontTx/>
              <a:buNone/>
              <a:defRPr sz="3094"/>
            </a:lvl3pPr>
            <a:lvl4pPr marL="0" indent="964372" algn="r">
              <a:buSzTx/>
              <a:buFontTx/>
              <a:buNone/>
              <a:defRPr sz="3094"/>
            </a:lvl4pPr>
            <a:lvl5pPr marL="0" indent="1285829" algn="r">
              <a:buSzTx/>
              <a:buFontTx/>
              <a:buNone/>
              <a:defRPr sz="3094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" name="Line"/>
          <p:cNvSpPr/>
          <p:nvPr/>
        </p:nvSpPr>
        <p:spPr>
          <a:xfrm>
            <a:off x="2294662" y="3835400"/>
            <a:ext cx="6170046" cy="1"/>
          </a:xfrm>
          <a:prstGeom prst="line">
            <a:avLst/>
          </a:prstGeom>
          <a:ln w="25400">
            <a:solidFill>
              <a:srgbClr val="B6BE3C"/>
            </a:solidFill>
          </a:ln>
        </p:spPr>
        <p:txBody>
          <a:bodyPr lIns="45719" tIns="45719" rIns="45719" bIns="45719"/>
          <a:lstStyle/>
          <a:p>
            <a:endParaRPr/>
          </a:p>
        </p:txBody>
      </p:sp>
      <p:sp>
        <p:nvSpPr>
          <p:cNvPr id="1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9153" y="6386695"/>
            <a:ext cx="307647" cy="30444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0756" y="0"/>
            <a:ext cx="6793244" cy="91572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83" r="30862"/>
          <a:stretch/>
        </p:blipFill>
        <p:spPr>
          <a:xfrm>
            <a:off x="0" y="-1"/>
            <a:ext cx="5192957" cy="905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909409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0200" y="908050"/>
            <a:ext cx="8489950" cy="129698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330200" y="2708275"/>
            <a:ext cx="8489950" cy="3457575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379153" y="6386695"/>
            <a:ext cx="307647" cy="30444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A436726-BA3D-4139-9FB3-E859016FA210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14691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C6E1A-9549-A947-8551-FFDD89165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A139DB-6277-8B48-90AC-3709D80077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3072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09E78F-C7BA-394B-81D8-FB4F1844EE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3072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536616-E244-6A4C-8E80-2445224EF7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C5E038-EB53-9444-84DA-80F2AAB750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02EA4A-9985-0348-AFA9-2FF372CA49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C3E2675-A027-C648-B6DE-289BCFE5935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039614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457200" y="1600201"/>
            <a:ext cx="8229601" cy="45259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65023" tIns="65023" rIns="65023" bIns="65023">
            <a:normAutofit/>
          </a:bodyPr>
          <a:lstStyle>
            <a:lvl2pPr marL="906235" indent="-449035"/>
            <a:lvl3pPr marL="1333500" indent="-419100"/>
            <a:lvl4pPr marL="1874520" indent="-502920"/>
            <a:lvl5pPr marL="2331720" indent="-502920"/>
          </a:lstStyle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6824" y="-1909"/>
            <a:ext cx="5718934" cy="77091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83" r="30862"/>
          <a:stretch/>
        </p:blipFill>
        <p:spPr>
          <a:xfrm>
            <a:off x="0" y="3044"/>
            <a:ext cx="4371723" cy="762150"/>
          </a:xfrm>
          <a:prstGeom prst="rect">
            <a:avLst/>
          </a:prstGeom>
        </p:spPr>
      </p:pic>
      <p:sp>
        <p:nvSpPr>
          <p:cNvPr id="15" name="Title Text">
            <a:extLst>
              <a:ext uri="{FF2B5EF4-FFF2-40B4-BE49-F238E27FC236}">
                <a16:creationId xmlns:a16="http://schemas.microsoft.com/office/drawing/2014/main" id="{13488E08-8BF4-3B49-A8A8-817B4835D8E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6204" y="-7963"/>
            <a:ext cx="8229601" cy="7655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65023" tIns="65023" rIns="65023" bIns="65023" anchor="ctr">
            <a:normAutofit/>
          </a:bodyPr>
          <a:lstStyle/>
          <a:p>
            <a:r>
              <a:rPr dirty="0"/>
              <a:t>Title Text</a:t>
            </a:r>
          </a:p>
        </p:txBody>
      </p:sp>
      <p:sp>
        <p:nvSpPr>
          <p:cNvPr id="16" name="Slide Number">
            <a:extLst>
              <a:ext uri="{FF2B5EF4-FFF2-40B4-BE49-F238E27FC236}">
                <a16:creationId xmlns:a16="http://schemas.microsoft.com/office/drawing/2014/main" id="{DEDC21D4-419A-3646-B1DF-89CEC0506CC6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8595177" y="6436928"/>
            <a:ext cx="441319" cy="304440"/>
          </a:xfrm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fld id="{86CB4B4D-7CA3-9044-876B-883B54F8677D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81189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2" r:id="rId3"/>
    <p:sldLayoutId id="2147483711" r:id="rId4"/>
  </p:sldLayoutIdLst>
  <p:transition spd="med"/>
  <p:txStyles>
    <p:titleStyle>
      <a:lvl1pPr marL="0" marR="0" indent="0" algn="l" defTabSz="457184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937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0" marR="0" indent="0" algn="l" defTabSz="457184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937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0" marR="0" indent="0" algn="l" defTabSz="457184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937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0" marR="0" indent="0" algn="l" defTabSz="457184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937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0" marR="0" indent="0" algn="l" defTabSz="457184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937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0" marR="0" indent="0" algn="l" defTabSz="457184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937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0" marR="0" indent="0" algn="l" defTabSz="457184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937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0" marR="0" indent="0" algn="l" defTabSz="457184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937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0" marR="0" indent="0" algn="l" defTabSz="457184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937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titleStyle>
    <p:bodyStyle>
      <a:lvl1pPr marL="331503" marR="0" indent="-331503" algn="l" defTabSz="457184" latinLnBrk="0">
        <a:lnSpc>
          <a:spcPct val="100000"/>
        </a:lnSpc>
        <a:spcBef>
          <a:spcPts val="703"/>
        </a:spcBef>
        <a:spcAft>
          <a:spcPts val="0"/>
        </a:spcAft>
        <a:buClrTx/>
        <a:buSzPct val="100000"/>
        <a:buFont typeface="Arial"/>
        <a:buChar char="•"/>
        <a:tabLst/>
        <a:defRPr sz="2812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608473" marR="0" indent="-287015" algn="l" defTabSz="457184" latinLnBrk="0">
        <a:lnSpc>
          <a:spcPct val="100000"/>
        </a:lnSpc>
        <a:spcBef>
          <a:spcPts val="703"/>
        </a:spcBef>
        <a:spcAft>
          <a:spcPts val="0"/>
        </a:spcAft>
        <a:buClrTx/>
        <a:buSzPct val="100000"/>
        <a:buFont typeface="Arial"/>
        <a:buChar char="–"/>
        <a:tabLst/>
        <a:defRPr sz="2812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910796" marR="0" indent="-267881" algn="l" defTabSz="457184" latinLnBrk="0">
        <a:lnSpc>
          <a:spcPct val="100000"/>
        </a:lnSpc>
        <a:spcBef>
          <a:spcPts val="703"/>
        </a:spcBef>
        <a:spcAft>
          <a:spcPts val="0"/>
        </a:spcAft>
        <a:buClrTx/>
        <a:buSzPct val="100000"/>
        <a:buFont typeface="Arial"/>
        <a:buChar char="•"/>
        <a:tabLst/>
        <a:defRPr sz="2812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1285829" marR="0" indent="-321457" algn="l" defTabSz="457184" latinLnBrk="0">
        <a:lnSpc>
          <a:spcPct val="100000"/>
        </a:lnSpc>
        <a:spcBef>
          <a:spcPts val="703"/>
        </a:spcBef>
        <a:spcAft>
          <a:spcPts val="0"/>
        </a:spcAft>
        <a:buClrTx/>
        <a:buSzPct val="100000"/>
        <a:buFont typeface="Arial"/>
        <a:buChar char="–"/>
        <a:tabLst/>
        <a:defRPr sz="2812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1607287" marR="0" indent="-321457" algn="l" defTabSz="457184" latinLnBrk="0">
        <a:lnSpc>
          <a:spcPct val="100000"/>
        </a:lnSpc>
        <a:spcBef>
          <a:spcPts val="703"/>
        </a:spcBef>
        <a:spcAft>
          <a:spcPts val="0"/>
        </a:spcAft>
        <a:buClrTx/>
        <a:buSzPct val="100000"/>
        <a:buFont typeface="Arial"/>
        <a:buChar char="»"/>
        <a:tabLst/>
        <a:defRPr sz="2812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1928744" marR="0" indent="-321457" algn="l" defTabSz="457184" latinLnBrk="0">
        <a:lnSpc>
          <a:spcPct val="100000"/>
        </a:lnSpc>
        <a:spcBef>
          <a:spcPts val="703"/>
        </a:spcBef>
        <a:spcAft>
          <a:spcPts val="0"/>
        </a:spcAft>
        <a:buClrTx/>
        <a:buSzPct val="100000"/>
        <a:buFont typeface="Arial"/>
        <a:buChar char="•"/>
        <a:tabLst/>
        <a:defRPr sz="2812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2250201" marR="0" indent="-321457" algn="l" defTabSz="457184" latinLnBrk="0">
        <a:lnSpc>
          <a:spcPct val="100000"/>
        </a:lnSpc>
        <a:spcBef>
          <a:spcPts val="703"/>
        </a:spcBef>
        <a:spcAft>
          <a:spcPts val="0"/>
        </a:spcAft>
        <a:buClrTx/>
        <a:buSzPct val="100000"/>
        <a:buFont typeface="Arial"/>
        <a:buChar char="•"/>
        <a:tabLst/>
        <a:defRPr sz="2812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2571659" marR="0" indent="-321457" algn="l" defTabSz="457184" latinLnBrk="0">
        <a:lnSpc>
          <a:spcPct val="100000"/>
        </a:lnSpc>
        <a:spcBef>
          <a:spcPts val="703"/>
        </a:spcBef>
        <a:spcAft>
          <a:spcPts val="0"/>
        </a:spcAft>
        <a:buClrTx/>
        <a:buSzPct val="100000"/>
        <a:buFont typeface="Arial"/>
        <a:buChar char="•"/>
        <a:tabLst/>
        <a:defRPr sz="2812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2893116" marR="0" indent="-321457" algn="l" defTabSz="457184" latinLnBrk="0">
        <a:lnSpc>
          <a:spcPct val="100000"/>
        </a:lnSpc>
        <a:spcBef>
          <a:spcPts val="703"/>
        </a:spcBef>
        <a:spcAft>
          <a:spcPts val="0"/>
        </a:spcAft>
        <a:buClrTx/>
        <a:buSzPct val="100000"/>
        <a:buFont typeface="Arial"/>
        <a:buChar char="•"/>
        <a:tabLst/>
        <a:defRPr sz="2812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bodyStyle>
    <p:otherStyle>
      <a:lvl1pPr marL="0" marR="0" indent="0" algn="r" defTabSz="45718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5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321457" algn="r" defTabSz="45718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5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642915" algn="r" defTabSz="45718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5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964372" algn="r" defTabSz="45718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5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285829" algn="r" defTabSz="45718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5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1607287" algn="r" defTabSz="45718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5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1928744" algn="r" defTabSz="45718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5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2250201" algn="r" defTabSz="45718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5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2571659" algn="r" defTabSz="45718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5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iandreop@ee.ucl.ac.uk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e.ucl.ac.uk/~iandreop/OHWOVORIOLE_LCS_2010_H264_VP8_HEVC_comparison.pdf" TargetMode="External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jp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026"/>
          <p:cNvSpPr>
            <a:spLocks noGrp="1" noChangeArrowheads="1"/>
          </p:cNvSpPr>
          <p:nvPr>
            <p:ph type="title"/>
          </p:nvPr>
        </p:nvSpPr>
        <p:spPr>
          <a:xfrm>
            <a:off x="1907704" y="2132856"/>
            <a:ext cx="6624736" cy="2088232"/>
          </a:xfrm>
        </p:spPr>
        <p:txBody>
          <a:bodyPr>
            <a:noAutofit/>
          </a:bodyPr>
          <a:lstStyle/>
          <a:p>
            <a:pPr eaLnBrk="1" hangingPunct="1"/>
            <a:r>
              <a:rPr lang="en-GB" sz="4800" dirty="0"/>
              <a:t>Multimedia Systems</a:t>
            </a:r>
          </a:p>
        </p:txBody>
      </p:sp>
      <p:sp>
        <p:nvSpPr>
          <p:cNvPr id="8195" name="Rectangle 1027"/>
          <p:cNvSpPr>
            <a:spLocks noGrp="1" noChangeArrowheads="1"/>
          </p:cNvSpPr>
          <p:nvPr>
            <p:ph type="body" sz="quarter" idx="1"/>
          </p:nvPr>
        </p:nvSpPr>
        <p:spPr>
          <a:xfrm>
            <a:off x="191715" y="3933056"/>
            <a:ext cx="8340725" cy="2088232"/>
          </a:xfrm>
        </p:spPr>
        <p:txBody>
          <a:bodyPr>
            <a:normAutofit/>
          </a:bodyPr>
          <a:lstStyle/>
          <a:p>
            <a:pPr eaLnBrk="1" hangingPunct="1"/>
            <a:r>
              <a:rPr lang="en-GB" dirty="0"/>
              <a:t>Dr Laura Toni</a:t>
            </a:r>
          </a:p>
          <a:p>
            <a:pPr>
              <a:spcBef>
                <a:spcPct val="0"/>
              </a:spcBef>
            </a:pPr>
            <a:r>
              <a:rPr lang="en-GB" sz="2000" dirty="0">
                <a:hlinkClick r:id="rId3"/>
              </a:rPr>
              <a:t>l.toni@ucl.ac.uk</a:t>
            </a:r>
            <a:r>
              <a:rPr lang="en-GB" sz="2000" dirty="0"/>
              <a:t> </a:t>
            </a:r>
          </a:p>
          <a:p>
            <a:pPr eaLnBrk="1" hangingPunct="1">
              <a:spcBef>
                <a:spcPct val="0"/>
              </a:spcBef>
            </a:pPr>
            <a:endParaRPr lang="en-GB" sz="2000" dirty="0"/>
          </a:p>
          <a:p>
            <a:pPr eaLnBrk="1" hangingPunct="1">
              <a:spcBef>
                <a:spcPct val="0"/>
              </a:spcBef>
            </a:pPr>
            <a:r>
              <a:rPr lang="en-GB" sz="2000" dirty="0"/>
              <a:t>University College London</a:t>
            </a:r>
          </a:p>
          <a:p>
            <a:pPr eaLnBrk="1" hangingPunct="1">
              <a:spcBef>
                <a:spcPct val="0"/>
              </a:spcBef>
            </a:pPr>
            <a:endParaRPr lang="en-GB" sz="2000" dirty="0">
              <a:hlinkClick r:id="rId3"/>
            </a:endParaRPr>
          </a:p>
          <a:p>
            <a:pPr eaLnBrk="1" hangingPunct="1">
              <a:spcBef>
                <a:spcPct val="0"/>
              </a:spcBef>
            </a:pP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644220495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3FA03782-E4C7-6843-A0CF-DBE3AFEBF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sz="1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algn="l" rtl="0" fontAlgn="base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n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l" rtl="0" fontAlgn="base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n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l" rtl="0" fontAlgn="base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n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l" rtl="0" fontAlgn="base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n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fld id="{416056A5-B740-5540-ADA8-77519ADA5754}" type="slidenum">
              <a:rPr lang="en-US" altLang="en-US" smtClean="0"/>
              <a:pPr/>
              <a:t>10</a:t>
            </a:fld>
            <a:endParaRPr lang="en-US" altLang="en-US"/>
          </a:p>
        </p:txBody>
      </p:sp>
      <p:sp>
        <p:nvSpPr>
          <p:cNvPr id="727042" name="Rectangle 2">
            <a:extLst>
              <a:ext uri="{FF2B5EF4-FFF2-40B4-BE49-F238E27FC236}">
                <a16:creationId xmlns:a16="http://schemas.microsoft.com/office/drawing/2014/main" id="{3E63733A-1C1E-E143-B188-0F8916AE363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800"/>
              <a:t>Motion compensated difference frames</a:t>
            </a:r>
          </a:p>
        </p:txBody>
      </p:sp>
      <p:sp>
        <p:nvSpPr>
          <p:cNvPr id="727043" name="Rectangle 3">
            <a:extLst>
              <a:ext uri="{FF2B5EF4-FFF2-40B4-BE49-F238E27FC236}">
                <a16:creationId xmlns:a16="http://schemas.microsoft.com/office/drawing/2014/main" id="{05C033E5-807F-D441-86A9-C655B58545B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09600" y="5480083"/>
            <a:ext cx="8229600" cy="1081959"/>
          </a:xfrm>
        </p:spPr>
        <p:txBody>
          <a:bodyPr>
            <a:normAutofit/>
          </a:bodyPr>
          <a:lstStyle/>
          <a:p>
            <a:r>
              <a:rPr lang="en-US" altLang="en-US" sz="2600" dirty="0"/>
              <a:t>E</a:t>
            </a:r>
            <a:r>
              <a:rPr lang="en-US" altLang="en-US" sz="2600" baseline="-25000" dirty="0"/>
              <a:t>1</a:t>
            </a:r>
            <a:r>
              <a:rPr lang="en-US" altLang="en-US" sz="2600" dirty="0"/>
              <a:t> &amp; E</a:t>
            </a:r>
            <a:r>
              <a:rPr lang="en-US" altLang="en-US" sz="2600" baseline="-25000" dirty="0"/>
              <a:t>2</a:t>
            </a:r>
            <a:r>
              <a:rPr lang="en-US" altLang="en-US" sz="2600" dirty="0"/>
              <a:t> called prediction error or difference frames</a:t>
            </a:r>
          </a:p>
          <a:p>
            <a:r>
              <a:rPr lang="en-US" altLang="en-US" sz="2600" dirty="0"/>
              <a:t>Do we prefer to compress and send </a:t>
            </a:r>
            <a:r>
              <a:rPr lang="en-US" altLang="en-US" sz="2800" dirty="0"/>
              <a:t>E</a:t>
            </a:r>
            <a:r>
              <a:rPr lang="en-US" altLang="en-US" sz="2800" baseline="-25000" dirty="0"/>
              <a:t>1 </a:t>
            </a:r>
            <a:r>
              <a:rPr lang="en-US" altLang="en-US" sz="2800" dirty="0"/>
              <a:t>or MV+E</a:t>
            </a:r>
            <a:r>
              <a:rPr lang="en-US" altLang="en-US" sz="2800" baseline="-25000" dirty="0"/>
              <a:t>2</a:t>
            </a:r>
            <a:r>
              <a:rPr lang="en-US" altLang="en-US" sz="2800" dirty="0"/>
              <a:t> </a:t>
            </a:r>
            <a:r>
              <a:rPr lang="en-US" altLang="en-US" sz="2600" dirty="0"/>
              <a:t>?</a:t>
            </a:r>
            <a:endParaRPr lang="en-US" sz="2800" dirty="0"/>
          </a:p>
        </p:txBody>
      </p:sp>
      <p:grpSp>
        <p:nvGrpSpPr>
          <p:cNvPr id="727060" name="Group 20">
            <a:extLst>
              <a:ext uri="{FF2B5EF4-FFF2-40B4-BE49-F238E27FC236}">
                <a16:creationId xmlns:a16="http://schemas.microsoft.com/office/drawing/2014/main" id="{37393547-B7A9-C346-ABAC-75D883F74B73}"/>
              </a:ext>
            </a:extLst>
          </p:cNvPr>
          <p:cNvGrpSpPr>
            <a:grpSpLocks/>
          </p:cNvGrpSpPr>
          <p:nvPr/>
        </p:nvGrpSpPr>
        <p:grpSpPr bwMode="auto">
          <a:xfrm>
            <a:off x="457200" y="1447214"/>
            <a:ext cx="7086600" cy="3916363"/>
            <a:chOff x="624" y="1680"/>
            <a:chExt cx="4464" cy="2467"/>
          </a:xfrm>
        </p:grpSpPr>
        <p:sp>
          <p:nvSpPr>
            <p:cNvPr id="727044" name="Rectangle 4">
              <a:extLst>
                <a:ext uri="{FF2B5EF4-FFF2-40B4-BE49-F238E27FC236}">
                  <a16:creationId xmlns:a16="http://schemas.microsoft.com/office/drawing/2014/main" id="{E4783E1E-8940-424B-8501-003D9BF179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1680"/>
              <a:ext cx="576" cy="576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7045" name="Oval 5">
              <a:extLst>
                <a:ext uri="{FF2B5EF4-FFF2-40B4-BE49-F238E27FC236}">
                  <a16:creationId xmlns:a16="http://schemas.microsoft.com/office/drawing/2014/main" id="{C55F6F2E-6594-9243-9E28-9C427E2F33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2" y="1872"/>
              <a:ext cx="144" cy="144"/>
            </a:xfrm>
            <a:prstGeom prst="ellipse">
              <a:avLst/>
            </a:prstGeom>
            <a:solidFill>
              <a:schemeClr val="tx2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7046" name="Rectangle 6">
              <a:extLst>
                <a:ext uri="{FF2B5EF4-FFF2-40B4-BE49-F238E27FC236}">
                  <a16:creationId xmlns:a16="http://schemas.microsoft.com/office/drawing/2014/main" id="{C4A57045-B9D1-3F41-A836-CC5E52A1F7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64" y="1680"/>
              <a:ext cx="576" cy="576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7047" name="Oval 7">
              <a:extLst>
                <a:ext uri="{FF2B5EF4-FFF2-40B4-BE49-F238E27FC236}">
                  <a16:creationId xmlns:a16="http://schemas.microsoft.com/office/drawing/2014/main" id="{ACDC8E31-F6A6-354A-A213-04F4358012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8" y="1776"/>
              <a:ext cx="144" cy="144"/>
            </a:xfrm>
            <a:prstGeom prst="ellipse">
              <a:avLst/>
            </a:prstGeom>
            <a:solidFill>
              <a:schemeClr val="tx2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7048" name="Text Box 8">
              <a:extLst>
                <a:ext uri="{FF2B5EF4-FFF2-40B4-BE49-F238E27FC236}">
                  <a16:creationId xmlns:a16="http://schemas.microsoft.com/office/drawing/2014/main" id="{9F4F7B9D-4AE8-1C44-BDDF-435603C39D5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4" y="2208"/>
              <a:ext cx="1296" cy="4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342900" indent="-342900" eaLnBrk="0" hangingPunct="0">
                <a:spcBef>
                  <a:spcPct val="0"/>
                </a:spcBef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eaLnBrk="0" hangingPunct="0">
                <a:spcBef>
                  <a:spcPct val="0"/>
                </a:spcBef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eaLnBrk="0" hangingPunct="0">
                <a:spcBef>
                  <a:spcPct val="0"/>
                </a:spcBef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eaLnBrk="0" hangingPunct="0">
                <a:spcBef>
                  <a:spcPct val="0"/>
                </a:spcBef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eaLnBrk="0" hangingPunct="0">
                <a:spcBef>
                  <a:spcPct val="0"/>
                </a:spcBef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 typeface="Wingdings" pitchFamily="2" charset="2"/>
                <a:buNone/>
              </a:pPr>
              <a:r>
                <a:rPr lang="en-US" altLang="en-US" sz="2000" dirty="0"/>
                <a:t>Reference Frame F(n-1)</a:t>
              </a:r>
            </a:p>
          </p:txBody>
        </p:sp>
        <p:sp>
          <p:nvSpPr>
            <p:cNvPr id="727049" name="Text Box 9">
              <a:extLst>
                <a:ext uri="{FF2B5EF4-FFF2-40B4-BE49-F238E27FC236}">
                  <a16:creationId xmlns:a16="http://schemas.microsoft.com/office/drawing/2014/main" id="{E3457E07-3611-7C4E-B65C-A190BF33427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68" y="2208"/>
              <a:ext cx="1296" cy="4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342900" indent="-342900" eaLnBrk="0" hangingPunct="0">
                <a:spcBef>
                  <a:spcPct val="0"/>
                </a:spcBef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eaLnBrk="0" hangingPunct="0">
                <a:spcBef>
                  <a:spcPct val="0"/>
                </a:spcBef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eaLnBrk="0" hangingPunct="0">
                <a:spcBef>
                  <a:spcPct val="0"/>
                </a:spcBef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eaLnBrk="0" hangingPunct="0">
                <a:spcBef>
                  <a:spcPct val="0"/>
                </a:spcBef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eaLnBrk="0" hangingPunct="0">
                <a:spcBef>
                  <a:spcPct val="0"/>
                </a:spcBef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 typeface="Wingdings" pitchFamily="2" charset="2"/>
                <a:buNone/>
              </a:pPr>
              <a:r>
                <a:rPr lang="en-US" altLang="en-US" sz="2000" dirty="0"/>
                <a:t>Original Frame F(n)</a:t>
              </a:r>
            </a:p>
          </p:txBody>
        </p:sp>
        <p:sp>
          <p:nvSpPr>
            <p:cNvPr id="727050" name="Rectangle 10">
              <a:extLst>
                <a:ext uri="{FF2B5EF4-FFF2-40B4-BE49-F238E27FC236}">
                  <a16:creationId xmlns:a16="http://schemas.microsoft.com/office/drawing/2014/main" id="{00A20925-18B2-7E43-A885-894C69AF7B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0" y="1680"/>
              <a:ext cx="576" cy="576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7052" name="Oval 12">
              <a:extLst>
                <a:ext uri="{FF2B5EF4-FFF2-40B4-BE49-F238E27FC236}">
                  <a16:creationId xmlns:a16="http://schemas.microsoft.com/office/drawing/2014/main" id="{CA9D0635-3290-9449-949B-ACA5E3723B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96" y="1872"/>
              <a:ext cx="144" cy="144"/>
            </a:xfrm>
            <a:prstGeom prst="ellipse">
              <a:avLst/>
            </a:prstGeom>
            <a:solidFill>
              <a:schemeClr val="tx2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7053" name="Oval 13">
              <a:extLst>
                <a:ext uri="{FF2B5EF4-FFF2-40B4-BE49-F238E27FC236}">
                  <a16:creationId xmlns:a16="http://schemas.microsoft.com/office/drawing/2014/main" id="{826D8612-7AB7-5048-B9C6-0D3328C0D5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4" y="1776"/>
              <a:ext cx="144" cy="144"/>
            </a:xfrm>
            <a:prstGeom prst="ellipse">
              <a:avLst/>
            </a:prstGeom>
            <a:solidFill>
              <a:schemeClr val="tx2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7054" name="Text Box 14">
              <a:extLst>
                <a:ext uri="{FF2B5EF4-FFF2-40B4-BE49-F238E27FC236}">
                  <a16:creationId xmlns:a16="http://schemas.microsoft.com/office/drawing/2014/main" id="{30111027-146A-6B4A-B8AA-66F26AFC0CC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56" y="2208"/>
              <a:ext cx="1488" cy="4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342900" indent="-342900" eaLnBrk="0" hangingPunct="0">
                <a:spcBef>
                  <a:spcPct val="0"/>
                </a:spcBef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eaLnBrk="0" hangingPunct="0">
                <a:spcBef>
                  <a:spcPct val="0"/>
                </a:spcBef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eaLnBrk="0" hangingPunct="0">
                <a:spcBef>
                  <a:spcPct val="0"/>
                </a:spcBef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eaLnBrk="0" hangingPunct="0">
                <a:spcBef>
                  <a:spcPct val="0"/>
                </a:spcBef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eaLnBrk="0" hangingPunct="0">
                <a:spcBef>
                  <a:spcPct val="0"/>
                </a:spcBef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 typeface="Wingdings" pitchFamily="2" charset="2"/>
                <a:buNone/>
              </a:pPr>
              <a:r>
                <a:rPr lang="en-US" altLang="en-US" sz="2000" dirty="0"/>
                <a:t>Difference Image E</a:t>
              </a:r>
              <a:r>
                <a:rPr lang="en-US" altLang="en-US" sz="2000" baseline="-25000" dirty="0"/>
                <a:t>1</a:t>
              </a:r>
              <a:r>
                <a:rPr lang="en-US" altLang="en-US" sz="2000" dirty="0"/>
                <a:t>=F(n)-F(n-1)</a:t>
              </a:r>
            </a:p>
          </p:txBody>
        </p:sp>
        <p:sp>
          <p:nvSpPr>
            <p:cNvPr id="727055" name="Rectangle 15">
              <a:extLst>
                <a:ext uri="{FF2B5EF4-FFF2-40B4-BE49-F238E27FC236}">
                  <a16:creationId xmlns:a16="http://schemas.microsoft.com/office/drawing/2014/main" id="{784B5590-90FB-8B4F-8019-0597501444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2" y="2832"/>
              <a:ext cx="576" cy="576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7056" name="Oval 16">
              <a:extLst>
                <a:ext uri="{FF2B5EF4-FFF2-40B4-BE49-F238E27FC236}">
                  <a16:creationId xmlns:a16="http://schemas.microsoft.com/office/drawing/2014/main" id="{DD721CFE-57F7-D345-9B84-0715C5E907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96" y="2928"/>
              <a:ext cx="144" cy="144"/>
            </a:xfrm>
            <a:prstGeom prst="ellipse">
              <a:avLst/>
            </a:prstGeom>
            <a:solidFill>
              <a:schemeClr val="tx2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7057" name="Text Box 17">
              <a:extLst>
                <a:ext uri="{FF2B5EF4-FFF2-40B4-BE49-F238E27FC236}">
                  <a16:creationId xmlns:a16="http://schemas.microsoft.com/office/drawing/2014/main" id="{7E638BFA-2A3D-2D4A-9376-92B48A99868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40" y="3408"/>
              <a:ext cx="1680" cy="4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342900" indent="-342900" eaLnBrk="0" hangingPunct="0">
                <a:spcBef>
                  <a:spcPct val="0"/>
                </a:spcBef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eaLnBrk="0" hangingPunct="0">
                <a:spcBef>
                  <a:spcPct val="0"/>
                </a:spcBef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eaLnBrk="0" hangingPunct="0">
                <a:spcBef>
                  <a:spcPct val="0"/>
                </a:spcBef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eaLnBrk="0" hangingPunct="0">
                <a:spcBef>
                  <a:spcPct val="0"/>
                </a:spcBef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eaLnBrk="0" hangingPunct="0">
                <a:spcBef>
                  <a:spcPct val="0"/>
                </a:spcBef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 typeface="Wingdings" pitchFamily="2" charset="2"/>
                <a:buNone/>
              </a:pPr>
              <a:r>
                <a:rPr lang="en-US" altLang="en-US" sz="2000" dirty="0"/>
                <a:t>Motion compensated frame M(n) </a:t>
              </a:r>
            </a:p>
          </p:txBody>
        </p:sp>
        <p:sp>
          <p:nvSpPr>
            <p:cNvPr id="727058" name="Rectangle 18">
              <a:extLst>
                <a:ext uri="{FF2B5EF4-FFF2-40B4-BE49-F238E27FC236}">
                  <a16:creationId xmlns:a16="http://schemas.microsoft.com/office/drawing/2014/main" id="{F59E8B36-B7E2-D841-8382-1F5B7BD6A6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48" y="2832"/>
              <a:ext cx="576" cy="576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7059" name="Text Box 19">
              <a:extLst>
                <a:ext uri="{FF2B5EF4-FFF2-40B4-BE49-F238E27FC236}">
                  <a16:creationId xmlns:a16="http://schemas.microsoft.com/office/drawing/2014/main" id="{8F4B6CAE-D881-BA43-844B-C79923C2D71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12" y="3456"/>
              <a:ext cx="1776" cy="6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342900" indent="-342900" eaLnBrk="0" hangingPunct="0">
                <a:spcBef>
                  <a:spcPct val="0"/>
                </a:spcBef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eaLnBrk="0" hangingPunct="0">
                <a:spcBef>
                  <a:spcPct val="0"/>
                </a:spcBef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eaLnBrk="0" hangingPunct="0">
                <a:spcBef>
                  <a:spcPct val="0"/>
                </a:spcBef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eaLnBrk="0" hangingPunct="0">
                <a:spcBef>
                  <a:spcPct val="0"/>
                </a:spcBef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eaLnBrk="0" hangingPunct="0">
                <a:spcBef>
                  <a:spcPct val="0"/>
                </a:spcBef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 typeface="Wingdings" pitchFamily="2" charset="2"/>
                <a:buNone/>
              </a:pPr>
              <a:r>
                <a:rPr lang="en-US" altLang="en-US" sz="2000"/>
                <a:t>Motion compensated difference image E</a:t>
              </a:r>
              <a:r>
                <a:rPr lang="en-US" altLang="en-US" sz="2000" baseline="-25000"/>
                <a:t>2</a:t>
              </a:r>
              <a:r>
                <a:rPr lang="en-US" altLang="en-US" sz="2000"/>
                <a:t>=F(n) – M(n)</a:t>
              </a:r>
            </a:p>
          </p:txBody>
        </p:sp>
      </p:grpSp>
      <p:sp>
        <p:nvSpPr>
          <p:cNvPr id="727061" name="AutoShape 21">
            <a:extLst>
              <a:ext uri="{FF2B5EF4-FFF2-40B4-BE49-F238E27FC236}">
                <a16:creationId xmlns:a16="http://schemas.microsoft.com/office/drawing/2014/main" id="{ACFE25C5-23E2-CB44-B774-00147F81FDCB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1752600" y="2895014"/>
            <a:ext cx="990600" cy="838200"/>
          </a:xfrm>
          <a:custGeom>
            <a:avLst/>
            <a:gdLst>
              <a:gd name="G0" fmla="+- 12427 0 0"/>
              <a:gd name="G1" fmla="+- 4049 0 0"/>
              <a:gd name="G2" fmla="+- 12158 0 4049"/>
              <a:gd name="G3" fmla="+- G2 0 4049"/>
              <a:gd name="G4" fmla="*/ G3 32768 32059"/>
              <a:gd name="G5" fmla="*/ G4 1 2"/>
              <a:gd name="G6" fmla="+- 21600 0 12427"/>
              <a:gd name="G7" fmla="*/ G6 4049 6079"/>
              <a:gd name="G8" fmla="+- G7 12427 0"/>
              <a:gd name="T0" fmla="*/ 12427 w 21600"/>
              <a:gd name="T1" fmla="*/ 0 h 21600"/>
              <a:gd name="T2" fmla="*/ 12427 w 21600"/>
              <a:gd name="T3" fmla="*/ 12158 h 21600"/>
              <a:gd name="T4" fmla="*/ 2075 w 21600"/>
              <a:gd name="T5" fmla="*/ 21600 h 21600"/>
              <a:gd name="T6" fmla="*/ 21600 w 21600"/>
              <a:gd name="T7" fmla="*/ 6079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G1 h 21600"/>
              <a:gd name="T14" fmla="*/ G8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2427" y="0"/>
                </a:lnTo>
                <a:lnTo>
                  <a:pt x="12427" y="4049"/>
                </a:lnTo>
                <a:cubicBezTo>
                  <a:pt x="5564" y="4049"/>
                  <a:pt x="0" y="7680"/>
                  <a:pt x="0" y="12158"/>
                </a:cubicBezTo>
                <a:lnTo>
                  <a:pt x="0" y="21600"/>
                </a:lnTo>
                <a:lnTo>
                  <a:pt x="4150" y="21600"/>
                </a:lnTo>
                <a:lnTo>
                  <a:pt x="4150" y="12158"/>
                </a:lnTo>
                <a:cubicBezTo>
                  <a:pt x="4150" y="9922"/>
                  <a:pt x="7856" y="8109"/>
                  <a:pt x="12427" y="8109"/>
                </a:cubicBezTo>
                <a:lnTo>
                  <a:pt x="12427" y="12158"/>
                </a:lnTo>
                <a:close/>
              </a:path>
            </a:pathLst>
          </a:custGeom>
          <a:noFill/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184316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37D8EE73-532E-2447-93AF-EECF63711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sz="1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algn="l" rtl="0" fontAlgn="base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n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l" rtl="0" fontAlgn="base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n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l" rtl="0" fontAlgn="base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n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l" rtl="0" fontAlgn="base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n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fld id="{416056A5-B740-5540-ADA8-77519ADA5754}" type="slidenum">
              <a:rPr lang="en-US" altLang="en-US" smtClean="0"/>
              <a:pPr/>
              <a:t>11</a:t>
            </a:fld>
            <a:endParaRPr lang="en-US" altLang="en-US"/>
          </a:p>
        </p:txBody>
      </p:sp>
      <p:sp>
        <p:nvSpPr>
          <p:cNvPr id="724994" name="Rectangle 2">
            <a:extLst>
              <a:ext uri="{FF2B5EF4-FFF2-40B4-BE49-F238E27FC236}">
                <a16:creationId xmlns:a16="http://schemas.microsoft.com/office/drawing/2014/main" id="{83A2C2A5-FFC1-8349-A1B1-F02B234DF88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Motion estimation philosophy</a:t>
            </a:r>
          </a:p>
        </p:txBody>
      </p:sp>
      <p:sp>
        <p:nvSpPr>
          <p:cNvPr id="724995" name="Rectangle 3">
            <a:extLst>
              <a:ext uri="{FF2B5EF4-FFF2-40B4-BE49-F238E27FC236}">
                <a16:creationId xmlns:a16="http://schemas.microsoft.com/office/drawing/2014/main" id="{3D19FDA1-F8C4-A24C-8C73-EB413BE8FDD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z="2600" i="1" dirty="0"/>
              <a:t>Most of the time,</a:t>
            </a:r>
            <a:r>
              <a:rPr lang="en-US" altLang="en-US" sz="2600" dirty="0"/>
              <a:t> for a given representation quality</a:t>
            </a:r>
          </a:p>
          <a:p>
            <a:pPr lvl="1"/>
            <a:r>
              <a:rPr lang="en-US" altLang="en-US" sz="2200" dirty="0"/>
              <a:t>fewer bits to send MV+E</a:t>
            </a:r>
            <a:r>
              <a:rPr lang="en-US" altLang="en-US" sz="2200" baseline="-25000" dirty="0"/>
              <a:t>2</a:t>
            </a:r>
            <a:r>
              <a:rPr lang="en-US" altLang="en-US" sz="2200" dirty="0"/>
              <a:t> instead of sending E</a:t>
            </a:r>
            <a:r>
              <a:rPr lang="en-US" altLang="en-US" sz="2200" baseline="-25000" dirty="0"/>
              <a:t>1</a:t>
            </a:r>
          </a:p>
          <a:p>
            <a:pPr lvl="1"/>
            <a:r>
              <a:rPr lang="en-US" altLang="en-US" sz="2200" dirty="0"/>
              <a:t>fewer bits to send E</a:t>
            </a:r>
            <a:r>
              <a:rPr lang="en-US" altLang="en-US" sz="2200" baseline="-25000" dirty="0"/>
              <a:t>1 </a:t>
            </a:r>
            <a:r>
              <a:rPr lang="en-US" altLang="en-US" sz="2200" dirty="0"/>
              <a:t>instead of sending F itself.</a:t>
            </a:r>
          </a:p>
        </p:txBody>
      </p:sp>
    </p:spTree>
    <p:extLst>
      <p:ext uri="{BB962C8B-B14F-4D97-AF65-F5344CB8AC3E}">
        <p14:creationId xmlns:p14="http://schemas.microsoft.com/office/powerpoint/2010/main" val="2901532279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 Placeholder 6">
            <a:extLst>
              <a:ext uri="{FF2B5EF4-FFF2-40B4-BE49-F238E27FC236}">
                <a16:creationId xmlns:a16="http://schemas.microsoft.com/office/drawing/2014/main" id="{F1C244CF-9C95-CE46-961E-2CFDF8474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5D635-68FA-4B4E-9A73-F0FB0D26E413}" type="slidenum">
              <a:rPr lang="en-US" altLang="en-US"/>
              <a:pPr/>
              <a:t>12</a:t>
            </a:fld>
            <a:endParaRPr lang="en-US" altLang="en-US"/>
          </a:p>
        </p:txBody>
      </p:sp>
      <p:sp>
        <p:nvSpPr>
          <p:cNvPr id="659458" name="Rectangle 2">
            <a:extLst>
              <a:ext uri="{FF2B5EF4-FFF2-40B4-BE49-F238E27FC236}">
                <a16:creationId xmlns:a16="http://schemas.microsoft.com/office/drawing/2014/main" id="{7943F825-6748-B94B-8475-9E4FBC0C35D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800" dirty="0"/>
              <a:t>Reference Frame</a:t>
            </a:r>
          </a:p>
        </p:txBody>
      </p:sp>
      <p:grpSp>
        <p:nvGrpSpPr>
          <p:cNvPr id="659473" name="Group 17">
            <a:extLst>
              <a:ext uri="{FF2B5EF4-FFF2-40B4-BE49-F238E27FC236}">
                <a16:creationId xmlns:a16="http://schemas.microsoft.com/office/drawing/2014/main" id="{40063E2F-D422-D74C-9DD8-7489AA03587D}"/>
              </a:ext>
            </a:extLst>
          </p:cNvPr>
          <p:cNvGrpSpPr>
            <a:grpSpLocks/>
          </p:cNvGrpSpPr>
          <p:nvPr/>
        </p:nvGrpSpPr>
        <p:grpSpPr bwMode="auto">
          <a:xfrm>
            <a:off x="3275856" y="1412776"/>
            <a:ext cx="2133600" cy="2486025"/>
            <a:chOff x="3696" y="1824"/>
            <a:chExt cx="1344" cy="1566"/>
          </a:xfrm>
        </p:grpSpPr>
        <p:sp>
          <p:nvSpPr>
            <p:cNvPr id="659461" name="Freeform 5">
              <a:extLst>
                <a:ext uri="{FF2B5EF4-FFF2-40B4-BE49-F238E27FC236}">
                  <a16:creationId xmlns:a16="http://schemas.microsoft.com/office/drawing/2014/main" id="{A27F2634-34E7-0E40-AAB5-FBDA9919D727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0" y="2149"/>
              <a:ext cx="201" cy="877"/>
            </a:xfrm>
            <a:custGeom>
              <a:avLst/>
              <a:gdLst>
                <a:gd name="T0" fmla="*/ 0 w 288"/>
                <a:gd name="T1" fmla="*/ 192 h 1584"/>
                <a:gd name="T2" fmla="*/ 0 w 288"/>
                <a:gd name="T3" fmla="*/ 1584 h 1584"/>
                <a:gd name="T4" fmla="*/ 288 w 288"/>
                <a:gd name="T5" fmla="*/ 1296 h 1584"/>
                <a:gd name="T6" fmla="*/ 288 w 288"/>
                <a:gd name="T7" fmla="*/ 336 h 1584"/>
                <a:gd name="T8" fmla="*/ 0 w 288"/>
                <a:gd name="T9" fmla="*/ 0 h 1584"/>
                <a:gd name="T10" fmla="*/ 0 w 288"/>
                <a:gd name="T11" fmla="*/ 336 h 15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8" h="1584">
                  <a:moveTo>
                    <a:pt x="0" y="192"/>
                  </a:moveTo>
                  <a:lnTo>
                    <a:pt x="0" y="1584"/>
                  </a:lnTo>
                  <a:lnTo>
                    <a:pt x="288" y="1296"/>
                  </a:lnTo>
                  <a:lnTo>
                    <a:pt x="288" y="336"/>
                  </a:lnTo>
                  <a:lnTo>
                    <a:pt x="0" y="0"/>
                  </a:lnTo>
                  <a:lnTo>
                    <a:pt x="0" y="336"/>
                  </a:ln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59462" name="Freeform 6">
              <a:extLst>
                <a:ext uri="{FF2B5EF4-FFF2-40B4-BE49-F238E27FC236}">
                  <a16:creationId xmlns:a16="http://schemas.microsoft.com/office/drawing/2014/main" id="{C0C2A751-EE43-5B4E-A8EA-96679B4F8048}"/>
                </a:ext>
              </a:extLst>
            </p:cNvPr>
            <p:cNvSpPr>
              <a:spLocks/>
            </p:cNvSpPr>
            <p:nvPr/>
          </p:nvSpPr>
          <p:spPr bwMode="auto">
            <a:xfrm>
              <a:off x="4066" y="2149"/>
              <a:ext cx="201" cy="877"/>
            </a:xfrm>
            <a:custGeom>
              <a:avLst/>
              <a:gdLst>
                <a:gd name="T0" fmla="*/ 0 w 288"/>
                <a:gd name="T1" fmla="*/ 192 h 1584"/>
                <a:gd name="T2" fmla="*/ 0 w 288"/>
                <a:gd name="T3" fmla="*/ 1584 h 1584"/>
                <a:gd name="T4" fmla="*/ 288 w 288"/>
                <a:gd name="T5" fmla="*/ 1296 h 1584"/>
                <a:gd name="T6" fmla="*/ 288 w 288"/>
                <a:gd name="T7" fmla="*/ 336 h 1584"/>
                <a:gd name="T8" fmla="*/ 0 w 288"/>
                <a:gd name="T9" fmla="*/ 0 h 1584"/>
                <a:gd name="T10" fmla="*/ 0 w 288"/>
                <a:gd name="T11" fmla="*/ 336 h 15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8" h="1584">
                  <a:moveTo>
                    <a:pt x="0" y="192"/>
                  </a:moveTo>
                  <a:lnTo>
                    <a:pt x="0" y="1584"/>
                  </a:lnTo>
                  <a:lnTo>
                    <a:pt x="288" y="1296"/>
                  </a:lnTo>
                  <a:lnTo>
                    <a:pt x="288" y="336"/>
                  </a:lnTo>
                  <a:lnTo>
                    <a:pt x="0" y="0"/>
                  </a:lnTo>
                  <a:lnTo>
                    <a:pt x="0" y="336"/>
                  </a:lnTo>
                </a:path>
              </a:pathLst>
            </a:custGeom>
            <a:solidFill>
              <a:schemeClr val="bg2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59463" name="Freeform 7">
              <a:extLst>
                <a:ext uri="{FF2B5EF4-FFF2-40B4-BE49-F238E27FC236}">
                  <a16:creationId xmlns:a16="http://schemas.microsoft.com/office/drawing/2014/main" id="{38E30FA7-8ED2-9C44-9CA8-755811822255}"/>
                </a:ext>
              </a:extLst>
            </p:cNvPr>
            <p:cNvSpPr>
              <a:spLocks/>
            </p:cNvSpPr>
            <p:nvPr/>
          </p:nvSpPr>
          <p:spPr bwMode="auto">
            <a:xfrm>
              <a:off x="4368" y="2149"/>
              <a:ext cx="202" cy="877"/>
            </a:xfrm>
            <a:custGeom>
              <a:avLst/>
              <a:gdLst>
                <a:gd name="T0" fmla="*/ 0 w 288"/>
                <a:gd name="T1" fmla="*/ 192 h 1584"/>
                <a:gd name="T2" fmla="*/ 0 w 288"/>
                <a:gd name="T3" fmla="*/ 1584 h 1584"/>
                <a:gd name="T4" fmla="*/ 288 w 288"/>
                <a:gd name="T5" fmla="*/ 1296 h 1584"/>
                <a:gd name="T6" fmla="*/ 288 w 288"/>
                <a:gd name="T7" fmla="*/ 336 h 1584"/>
                <a:gd name="T8" fmla="*/ 0 w 288"/>
                <a:gd name="T9" fmla="*/ 0 h 1584"/>
                <a:gd name="T10" fmla="*/ 0 w 288"/>
                <a:gd name="T11" fmla="*/ 336 h 15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8" h="1584">
                  <a:moveTo>
                    <a:pt x="0" y="192"/>
                  </a:moveTo>
                  <a:lnTo>
                    <a:pt x="0" y="1584"/>
                  </a:lnTo>
                  <a:lnTo>
                    <a:pt x="288" y="1296"/>
                  </a:lnTo>
                  <a:lnTo>
                    <a:pt x="288" y="336"/>
                  </a:lnTo>
                  <a:lnTo>
                    <a:pt x="0" y="0"/>
                  </a:lnTo>
                  <a:lnTo>
                    <a:pt x="0" y="336"/>
                  </a:lnTo>
                </a:path>
              </a:pathLst>
            </a:custGeom>
            <a:solidFill>
              <a:schemeClr val="bg2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59464" name="Freeform 8">
              <a:extLst>
                <a:ext uri="{FF2B5EF4-FFF2-40B4-BE49-F238E27FC236}">
                  <a16:creationId xmlns:a16="http://schemas.microsoft.com/office/drawing/2014/main" id="{BDD1DC3F-3C45-FD43-A382-A4F93CBFF4FA}"/>
                </a:ext>
              </a:extLst>
            </p:cNvPr>
            <p:cNvSpPr>
              <a:spLocks/>
            </p:cNvSpPr>
            <p:nvPr/>
          </p:nvSpPr>
          <p:spPr bwMode="auto">
            <a:xfrm>
              <a:off x="4670" y="2149"/>
              <a:ext cx="202" cy="877"/>
            </a:xfrm>
            <a:custGeom>
              <a:avLst/>
              <a:gdLst>
                <a:gd name="T0" fmla="*/ 0 w 288"/>
                <a:gd name="T1" fmla="*/ 192 h 1584"/>
                <a:gd name="T2" fmla="*/ 0 w 288"/>
                <a:gd name="T3" fmla="*/ 1584 h 1584"/>
                <a:gd name="T4" fmla="*/ 288 w 288"/>
                <a:gd name="T5" fmla="*/ 1296 h 1584"/>
                <a:gd name="T6" fmla="*/ 288 w 288"/>
                <a:gd name="T7" fmla="*/ 336 h 1584"/>
                <a:gd name="T8" fmla="*/ 0 w 288"/>
                <a:gd name="T9" fmla="*/ 0 h 1584"/>
                <a:gd name="T10" fmla="*/ 0 w 288"/>
                <a:gd name="T11" fmla="*/ 336 h 15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8" h="1584">
                  <a:moveTo>
                    <a:pt x="0" y="192"/>
                  </a:moveTo>
                  <a:lnTo>
                    <a:pt x="0" y="1584"/>
                  </a:lnTo>
                  <a:lnTo>
                    <a:pt x="288" y="1296"/>
                  </a:lnTo>
                  <a:lnTo>
                    <a:pt x="288" y="336"/>
                  </a:lnTo>
                  <a:lnTo>
                    <a:pt x="0" y="0"/>
                  </a:lnTo>
                  <a:lnTo>
                    <a:pt x="0" y="336"/>
                  </a:lnTo>
                </a:path>
              </a:pathLst>
            </a:custGeom>
            <a:solidFill>
              <a:schemeClr val="bg2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59465" name="AutoShape 9">
              <a:extLst>
                <a:ext uri="{FF2B5EF4-FFF2-40B4-BE49-F238E27FC236}">
                  <a16:creationId xmlns:a16="http://schemas.microsoft.com/office/drawing/2014/main" id="{48CC05D8-CCC3-0242-9DBC-4B98AF7A7B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92" y="1824"/>
              <a:ext cx="605" cy="288"/>
            </a:xfrm>
            <a:prstGeom prst="curvedDownArrow">
              <a:avLst>
                <a:gd name="adj1" fmla="val 18060"/>
                <a:gd name="adj2" fmla="val 60074"/>
                <a:gd name="adj3" fmla="val 33333"/>
              </a:avLst>
            </a:prstGeom>
            <a:solidFill>
              <a:srgbClr val="F9120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9466" name="AutoShape 10">
              <a:extLst>
                <a:ext uri="{FF2B5EF4-FFF2-40B4-BE49-F238E27FC236}">
                  <a16:creationId xmlns:a16="http://schemas.microsoft.com/office/drawing/2014/main" id="{6DEC4331-D0D8-EB49-89FA-C32A65E861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3" y="2016"/>
              <a:ext cx="269" cy="133"/>
            </a:xfrm>
            <a:prstGeom prst="curvedDownArrow">
              <a:avLst>
                <a:gd name="adj1" fmla="val 40451"/>
                <a:gd name="adj2" fmla="val 80902"/>
                <a:gd name="adj3" fmla="val 33333"/>
              </a:avLst>
            </a:prstGeom>
            <a:solidFill>
              <a:srgbClr val="F9120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9467" name="AutoShape 11">
              <a:extLst>
                <a:ext uri="{FF2B5EF4-FFF2-40B4-BE49-F238E27FC236}">
                  <a16:creationId xmlns:a16="http://schemas.microsoft.com/office/drawing/2014/main" id="{9485359B-5E9B-D341-A341-7ED4AF783A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92" y="1824"/>
              <a:ext cx="988" cy="288"/>
            </a:xfrm>
            <a:prstGeom prst="curvedDownArrow">
              <a:avLst>
                <a:gd name="adj1" fmla="val 18201"/>
                <a:gd name="adj2" fmla="val 86812"/>
                <a:gd name="adj3" fmla="val 13532"/>
              </a:avLst>
            </a:prstGeom>
            <a:solidFill>
              <a:srgbClr val="F9120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9468" name="Text Box 12">
              <a:extLst>
                <a:ext uri="{FF2B5EF4-FFF2-40B4-BE49-F238E27FC236}">
                  <a16:creationId xmlns:a16="http://schemas.microsoft.com/office/drawing/2014/main" id="{8779DFE2-B922-614B-980C-928E7409495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30" y="3000"/>
              <a:ext cx="135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342900" indent="-342900" eaLnBrk="0" hangingPunct="0">
                <a:spcBef>
                  <a:spcPct val="0"/>
                </a:spcBef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eaLnBrk="0" hangingPunct="0">
                <a:spcBef>
                  <a:spcPct val="0"/>
                </a:spcBef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eaLnBrk="0" hangingPunct="0">
                <a:spcBef>
                  <a:spcPct val="0"/>
                </a:spcBef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eaLnBrk="0" hangingPunct="0">
                <a:spcBef>
                  <a:spcPct val="0"/>
                </a:spcBef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eaLnBrk="0" hangingPunct="0">
                <a:spcBef>
                  <a:spcPct val="0"/>
                </a:spcBef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endParaRPr lang="en-US" altLang="en-US" sz="2000"/>
            </a:p>
          </p:txBody>
        </p:sp>
        <p:sp>
          <p:nvSpPr>
            <p:cNvPr id="659469" name="Text Box 13">
              <a:extLst>
                <a:ext uri="{FF2B5EF4-FFF2-40B4-BE49-F238E27FC236}">
                  <a16:creationId xmlns:a16="http://schemas.microsoft.com/office/drawing/2014/main" id="{14F7C240-CCA1-074A-A34E-E6BCA6DB744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96" y="3079"/>
              <a:ext cx="1344" cy="3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342900" indent="-342900" eaLnBrk="0" hangingPunct="0">
                <a:spcBef>
                  <a:spcPct val="0"/>
                </a:spcBef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eaLnBrk="0" hangingPunct="0">
                <a:spcBef>
                  <a:spcPct val="0"/>
                </a:spcBef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eaLnBrk="0" hangingPunct="0">
                <a:spcBef>
                  <a:spcPct val="0"/>
                </a:spcBef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eaLnBrk="0" hangingPunct="0">
                <a:spcBef>
                  <a:spcPct val="0"/>
                </a:spcBef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eaLnBrk="0" hangingPunct="0">
                <a:spcBef>
                  <a:spcPct val="0"/>
                </a:spcBef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 typeface="Wingdings" pitchFamily="2" charset="2"/>
                <a:buNone/>
              </a:pPr>
              <a:r>
                <a:rPr lang="en-US" altLang="en-US">
                  <a:solidFill>
                    <a:srgbClr val="0000FF"/>
                  </a:solidFill>
                </a:rPr>
                <a:t>0    1     2     3</a:t>
              </a:r>
              <a:r>
                <a:rPr lang="en-US" altLang="en-US"/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236272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96A41367-6FBC-F646-924E-9A3EACF2E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sz="1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algn="l" rtl="0" fontAlgn="base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n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l" rtl="0" fontAlgn="base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n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l" rtl="0" fontAlgn="base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n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l" rtl="0" fontAlgn="base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n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fld id="{416056A5-B740-5540-ADA8-77519ADA5754}" type="slidenum">
              <a:rPr lang="en-US" altLang="en-US" smtClean="0"/>
              <a:pPr/>
              <a:t>13</a:t>
            </a:fld>
            <a:endParaRPr lang="en-US" altLang="en-US"/>
          </a:p>
        </p:txBody>
      </p:sp>
      <p:sp>
        <p:nvSpPr>
          <p:cNvPr id="667650" name="Rectangle 2">
            <a:extLst>
              <a:ext uri="{FF2B5EF4-FFF2-40B4-BE49-F238E27FC236}">
                <a16:creationId xmlns:a16="http://schemas.microsoft.com/office/drawing/2014/main" id="{50F1B95C-248F-954A-8F8E-4A277F5F6A9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Temporal Location of Reference</a:t>
            </a:r>
          </a:p>
        </p:txBody>
      </p:sp>
      <p:sp>
        <p:nvSpPr>
          <p:cNvPr id="667653" name="Freeform 5">
            <a:extLst>
              <a:ext uri="{FF2B5EF4-FFF2-40B4-BE49-F238E27FC236}">
                <a16:creationId xmlns:a16="http://schemas.microsoft.com/office/drawing/2014/main" id="{C1FE988C-04EC-D147-916C-8D1C23A6C30C}"/>
              </a:ext>
            </a:extLst>
          </p:cNvPr>
          <p:cNvSpPr>
            <a:spLocks/>
          </p:cNvSpPr>
          <p:nvPr/>
        </p:nvSpPr>
        <p:spPr bwMode="auto">
          <a:xfrm>
            <a:off x="2915816" y="1700808"/>
            <a:ext cx="319088" cy="1392237"/>
          </a:xfrm>
          <a:custGeom>
            <a:avLst/>
            <a:gdLst>
              <a:gd name="T0" fmla="*/ 0 w 288"/>
              <a:gd name="T1" fmla="*/ 192 h 1584"/>
              <a:gd name="T2" fmla="*/ 0 w 288"/>
              <a:gd name="T3" fmla="*/ 1584 h 1584"/>
              <a:gd name="T4" fmla="*/ 288 w 288"/>
              <a:gd name="T5" fmla="*/ 1296 h 1584"/>
              <a:gd name="T6" fmla="*/ 288 w 288"/>
              <a:gd name="T7" fmla="*/ 336 h 1584"/>
              <a:gd name="T8" fmla="*/ 0 w 288"/>
              <a:gd name="T9" fmla="*/ 0 h 1584"/>
              <a:gd name="T10" fmla="*/ 0 w 288"/>
              <a:gd name="T11" fmla="*/ 336 h 15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88" h="1584">
                <a:moveTo>
                  <a:pt x="0" y="192"/>
                </a:moveTo>
                <a:lnTo>
                  <a:pt x="0" y="1584"/>
                </a:lnTo>
                <a:lnTo>
                  <a:pt x="288" y="1296"/>
                </a:lnTo>
                <a:lnTo>
                  <a:pt x="288" y="336"/>
                </a:lnTo>
                <a:lnTo>
                  <a:pt x="0" y="0"/>
                </a:lnTo>
                <a:lnTo>
                  <a:pt x="0" y="336"/>
                </a:ln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67654" name="Freeform 6">
            <a:extLst>
              <a:ext uri="{FF2B5EF4-FFF2-40B4-BE49-F238E27FC236}">
                <a16:creationId xmlns:a16="http://schemas.microsoft.com/office/drawing/2014/main" id="{E9CC2BAD-6622-904A-8CE5-A53F3D0C27CE}"/>
              </a:ext>
            </a:extLst>
          </p:cNvPr>
          <p:cNvSpPr>
            <a:spLocks/>
          </p:cNvSpPr>
          <p:nvPr/>
        </p:nvSpPr>
        <p:spPr bwMode="auto">
          <a:xfrm>
            <a:off x="3449216" y="1700808"/>
            <a:ext cx="319088" cy="1392237"/>
          </a:xfrm>
          <a:custGeom>
            <a:avLst/>
            <a:gdLst>
              <a:gd name="T0" fmla="*/ 0 w 288"/>
              <a:gd name="T1" fmla="*/ 192 h 1584"/>
              <a:gd name="T2" fmla="*/ 0 w 288"/>
              <a:gd name="T3" fmla="*/ 1584 h 1584"/>
              <a:gd name="T4" fmla="*/ 288 w 288"/>
              <a:gd name="T5" fmla="*/ 1296 h 1584"/>
              <a:gd name="T6" fmla="*/ 288 w 288"/>
              <a:gd name="T7" fmla="*/ 336 h 1584"/>
              <a:gd name="T8" fmla="*/ 0 w 288"/>
              <a:gd name="T9" fmla="*/ 0 h 1584"/>
              <a:gd name="T10" fmla="*/ 0 w 288"/>
              <a:gd name="T11" fmla="*/ 336 h 15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88" h="1584">
                <a:moveTo>
                  <a:pt x="0" y="192"/>
                </a:moveTo>
                <a:lnTo>
                  <a:pt x="0" y="1584"/>
                </a:lnTo>
                <a:lnTo>
                  <a:pt x="288" y="1296"/>
                </a:lnTo>
                <a:lnTo>
                  <a:pt x="288" y="336"/>
                </a:lnTo>
                <a:lnTo>
                  <a:pt x="0" y="0"/>
                </a:lnTo>
                <a:lnTo>
                  <a:pt x="0" y="336"/>
                </a:lnTo>
              </a:path>
            </a:pathLst>
          </a:custGeom>
          <a:solidFill>
            <a:schemeClr val="bg2"/>
          </a:soli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67655" name="Freeform 7">
            <a:extLst>
              <a:ext uri="{FF2B5EF4-FFF2-40B4-BE49-F238E27FC236}">
                <a16:creationId xmlns:a16="http://schemas.microsoft.com/office/drawing/2014/main" id="{2CBD4CA9-3FF6-E54C-B222-98E0260857F3}"/>
              </a:ext>
            </a:extLst>
          </p:cNvPr>
          <p:cNvSpPr>
            <a:spLocks/>
          </p:cNvSpPr>
          <p:nvPr/>
        </p:nvSpPr>
        <p:spPr bwMode="auto">
          <a:xfrm>
            <a:off x="3928641" y="1700808"/>
            <a:ext cx="320675" cy="1392237"/>
          </a:xfrm>
          <a:custGeom>
            <a:avLst/>
            <a:gdLst>
              <a:gd name="T0" fmla="*/ 0 w 288"/>
              <a:gd name="T1" fmla="*/ 192 h 1584"/>
              <a:gd name="T2" fmla="*/ 0 w 288"/>
              <a:gd name="T3" fmla="*/ 1584 h 1584"/>
              <a:gd name="T4" fmla="*/ 288 w 288"/>
              <a:gd name="T5" fmla="*/ 1296 h 1584"/>
              <a:gd name="T6" fmla="*/ 288 w 288"/>
              <a:gd name="T7" fmla="*/ 336 h 1584"/>
              <a:gd name="T8" fmla="*/ 0 w 288"/>
              <a:gd name="T9" fmla="*/ 0 h 1584"/>
              <a:gd name="T10" fmla="*/ 0 w 288"/>
              <a:gd name="T11" fmla="*/ 336 h 15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88" h="1584">
                <a:moveTo>
                  <a:pt x="0" y="192"/>
                </a:moveTo>
                <a:lnTo>
                  <a:pt x="0" y="1584"/>
                </a:lnTo>
                <a:lnTo>
                  <a:pt x="288" y="1296"/>
                </a:lnTo>
                <a:lnTo>
                  <a:pt x="288" y="336"/>
                </a:lnTo>
                <a:lnTo>
                  <a:pt x="0" y="0"/>
                </a:lnTo>
                <a:lnTo>
                  <a:pt x="0" y="336"/>
                </a:lnTo>
              </a:path>
            </a:pathLst>
          </a:custGeom>
          <a:solidFill>
            <a:schemeClr val="bg2"/>
          </a:soli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67656" name="Freeform 8">
            <a:extLst>
              <a:ext uri="{FF2B5EF4-FFF2-40B4-BE49-F238E27FC236}">
                <a16:creationId xmlns:a16="http://schemas.microsoft.com/office/drawing/2014/main" id="{8956435A-A14C-E142-B6B3-C7C275FB271A}"/>
              </a:ext>
            </a:extLst>
          </p:cNvPr>
          <p:cNvSpPr>
            <a:spLocks/>
          </p:cNvSpPr>
          <p:nvPr/>
        </p:nvSpPr>
        <p:spPr bwMode="auto">
          <a:xfrm>
            <a:off x="4408066" y="1700808"/>
            <a:ext cx="320675" cy="1392237"/>
          </a:xfrm>
          <a:custGeom>
            <a:avLst/>
            <a:gdLst>
              <a:gd name="T0" fmla="*/ 0 w 288"/>
              <a:gd name="T1" fmla="*/ 192 h 1584"/>
              <a:gd name="T2" fmla="*/ 0 w 288"/>
              <a:gd name="T3" fmla="*/ 1584 h 1584"/>
              <a:gd name="T4" fmla="*/ 288 w 288"/>
              <a:gd name="T5" fmla="*/ 1296 h 1584"/>
              <a:gd name="T6" fmla="*/ 288 w 288"/>
              <a:gd name="T7" fmla="*/ 336 h 1584"/>
              <a:gd name="T8" fmla="*/ 0 w 288"/>
              <a:gd name="T9" fmla="*/ 0 h 1584"/>
              <a:gd name="T10" fmla="*/ 0 w 288"/>
              <a:gd name="T11" fmla="*/ 336 h 15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88" h="1584">
                <a:moveTo>
                  <a:pt x="0" y="192"/>
                </a:moveTo>
                <a:lnTo>
                  <a:pt x="0" y="1584"/>
                </a:lnTo>
                <a:lnTo>
                  <a:pt x="288" y="1296"/>
                </a:lnTo>
                <a:lnTo>
                  <a:pt x="288" y="336"/>
                </a:lnTo>
                <a:lnTo>
                  <a:pt x="0" y="0"/>
                </a:lnTo>
                <a:lnTo>
                  <a:pt x="0" y="336"/>
                </a:lnTo>
              </a:path>
            </a:pathLst>
          </a:custGeom>
          <a:solidFill>
            <a:schemeClr val="bg2"/>
          </a:soli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67657" name="AutoShape 9">
            <a:extLst>
              <a:ext uri="{FF2B5EF4-FFF2-40B4-BE49-F238E27FC236}">
                <a16:creationId xmlns:a16="http://schemas.microsoft.com/office/drawing/2014/main" id="{36D1BA81-7188-554F-8D89-1770FEEAF2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14241" y="1184870"/>
            <a:ext cx="960438" cy="457200"/>
          </a:xfrm>
          <a:prstGeom prst="curvedDownArrow">
            <a:avLst>
              <a:gd name="adj1" fmla="val 18060"/>
              <a:gd name="adj2" fmla="val 60074"/>
              <a:gd name="adj3" fmla="val 33333"/>
            </a:avLst>
          </a:prstGeom>
          <a:solidFill>
            <a:srgbClr val="F9120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67658" name="AutoShape 10">
            <a:extLst>
              <a:ext uri="{FF2B5EF4-FFF2-40B4-BE49-F238E27FC236}">
                <a16:creationId xmlns:a16="http://schemas.microsoft.com/office/drawing/2014/main" id="{4EE0653A-7334-684B-89D8-75B26FB263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68204" y="1489670"/>
            <a:ext cx="427037" cy="211138"/>
          </a:xfrm>
          <a:prstGeom prst="curvedDownArrow">
            <a:avLst>
              <a:gd name="adj1" fmla="val 40451"/>
              <a:gd name="adj2" fmla="val 80902"/>
              <a:gd name="adj3" fmla="val 33333"/>
            </a:avLst>
          </a:prstGeom>
          <a:solidFill>
            <a:srgbClr val="F9120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67659" name="AutoShape 11">
            <a:extLst>
              <a:ext uri="{FF2B5EF4-FFF2-40B4-BE49-F238E27FC236}">
                <a16:creationId xmlns:a16="http://schemas.microsoft.com/office/drawing/2014/main" id="{75109847-B23E-934D-97C7-F1C4DAAFF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14241" y="1184870"/>
            <a:ext cx="1568450" cy="457200"/>
          </a:xfrm>
          <a:prstGeom prst="curvedDownArrow">
            <a:avLst>
              <a:gd name="adj1" fmla="val 18201"/>
              <a:gd name="adj2" fmla="val 86812"/>
              <a:gd name="adj3" fmla="val 13532"/>
            </a:avLst>
          </a:prstGeom>
          <a:solidFill>
            <a:srgbClr val="F9120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67660" name="Text Box 12">
            <a:extLst>
              <a:ext uri="{FF2B5EF4-FFF2-40B4-BE49-F238E27FC236}">
                <a16:creationId xmlns:a16="http://schemas.microsoft.com/office/drawing/2014/main" id="{82BF738F-FA07-2541-8372-DDF784371B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74566" y="3051770"/>
            <a:ext cx="214313" cy="427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lang="en-US" altLang="en-US" sz="2000"/>
          </a:p>
        </p:txBody>
      </p:sp>
      <p:grpSp>
        <p:nvGrpSpPr>
          <p:cNvPr id="667673" name="Group 25">
            <a:extLst>
              <a:ext uri="{FF2B5EF4-FFF2-40B4-BE49-F238E27FC236}">
                <a16:creationId xmlns:a16="http://schemas.microsoft.com/office/drawing/2014/main" id="{4663DF80-90F4-A743-9DCC-74A1D4A3177C}"/>
              </a:ext>
            </a:extLst>
          </p:cNvPr>
          <p:cNvGrpSpPr>
            <a:grpSpLocks/>
          </p:cNvGrpSpPr>
          <p:nvPr/>
        </p:nvGrpSpPr>
        <p:grpSpPr bwMode="auto">
          <a:xfrm>
            <a:off x="4538241" y="1261070"/>
            <a:ext cx="1682750" cy="2293938"/>
            <a:chOff x="2180" y="1920"/>
            <a:chExt cx="1060" cy="1445"/>
          </a:xfrm>
        </p:grpSpPr>
        <p:grpSp>
          <p:nvGrpSpPr>
            <p:cNvPr id="667672" name="Group 24">
              <a:extLst>
                <a:ext uri="{FF2B5EF4-FFF2-40B4-BE49-F238E27FC236}">
                  <a16:creationId xmlns:a16="http://schemas.microsoft.com/office/drawing/2014/main" id="{8257B97A-9143-4C43-8124-27F13B51B8F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00" y="1920"/>
              <a:ext cx="840" cy="1202"/>
              <a:chOff x="2390" y="1920"/>
              <a:chExt cx="840" cy="1202"/>
            </a:xfrm>
          </p:grpSpPr>
          <p:sp>
            <p:nvSpPr>
              <p:cNvPr id="667663" name="Freeform 15">
                <a:extLst>
                  <a:ext uri="{FF2B5EF4-FFF2-40B4-BE49-F238E27FC236}">
                    <a16:creationId xmlns:a16="http://schemas.microsoft.com/office/drawing/2014/main" id="{2E2AEBD2-CB37-374E-A970-3A067BA8E8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29" y="2245"/>
                <a:ext cx="201" cy="877"/>
              </a:xfrm>
              <a:custGeom>
                <a:avLst/>
                <a:gdLst>
                  <a:gd name="T0" fmla="*/ 0 w 288"/>
                  <a:gd name="T1" fmla="*/ 192 h 1584"/>
                  <a:gd name="T2" fmla="*/ 0 w 288"/>
                  <a:gd name="T3" fmla="*/ 1584 h 1584"/>
                  <a:gd name="T4" fmla="*/ 288 w 288"/>
                  <a:gd name="T5" fmla="*/ 1296 h 1584"/>
                  <a:gd name="T6" fmla="*/ 288 w 288"/>
                  <a:gd name="T7" fmla="*/ 336 h 1584"/>
                  <a:gd name="T8" fmla="*/ 0 w 288"/>
                  <a:gd name="T9" fmla="*/ 0 h 1584"/>
                  <a:gd name="T10" fmla="*/ 0 w 288"/>
                  <a:gd name="T11" fmla="*/ 336 h 15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8" h="1584">
                    <a:moveTo>
                      <a:pt x="0" y="192"/>
                    </a:moveTo>
                    <a:lnTo>
                      <a:pt x="0" y="1584"/>
                    </a:lnTo>
                    <a:lnTo>
                      <a:pt x="288" y="1296"/>
                    </a:lnTo>
                    <a:lnTo>
                      <a:pt x="288" y="336"/>
                    </a:lnTo>
                    <a:lnTo>
                      <a:pt x="0" y="0"/>
                    </a:lnTo>
                    <a:lnTo>
                      <a:pt x="0" y="336"/>
                    </a:lnTo>
                  </a:path>
                </a:pathLst>
              </a:custGeom>
              <a:noFill/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7664" name="Freeform 16">
                <a:extLst>
                  <a:ext uri="{FF2B5EF4-FFF2-40B4-BE49-F238E27FC236}">
                    <a16:creationId xmlns:a16="http://schemas.microsoft.com/office/drawing/2014/main" id="{C8393473-52BA-9A45-BE11-5E9D6EB4FC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93" y="2245"/>
                <a:ext cx="201" cy="877"/>
              </a:xfrm>
              <a:custGeom>
                <a:avLst/>
                <a:gdLst>
                  <a:gd name="T0" fmla="*/ 0 w 288"/>
                  <a:gd name="T1" fmla="*/ 192 h 1584"/>
                  <a:gd name="T2" fmla="*/ 0 w 288"/>
                  <a:gd name="T3" fmla="*/ 1584 h 1584"/>
                  <a:gd name="T4" fmla="*/ 288 w 288"/>
                  <a:gd name="T5" fmla="*/ 1296 h 1584"/>
                  <a:gd name="T6" fmla="*/ 288 w 288"/>
                  <a:gd name="T7" fmla="*/ 336 h 1584"/>
                  <a:gd name="T8" fmla="*/ 0 w 288"/>
                  <a:gd name="T9" fmla="*/ 0 h 1584"/>
                  <a:gd name="T10" fmla="*/ 0 w 288"/>
                  <a:gd name="T11" fmla="*/ 336 h 15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8" h="1584">
                    <a:moveTo>
                      <a:pt x="0" y="192"/>
                    </a:moveTo>
                    <a:lnTo>
                      <a:pt x="0" y="1584"/>
                    </a:lnTo>
                    <a:lnTo>
                      <a:pt x="288" y="1296"/>
                    </a:lnTo>
                    <a:lnTo>
                      <a:pt x="288" y="336"/>
                    </a:lnTo>
                    <a:lnTo>
                      <a:pt x="0" y="0"/>
                    </a:lnTo>
                    <a:lnTo>
                      <a:pt x="0" y="336"/>
                    </a:lnTo>
                  </a:path>
                </a:pathLst>
              </a:custGeom>
              <a:solidFill>
                <a:schemeClr val="bg2"/>
              </a:solidFill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7665" name="Freeform 17">
                <a:extLst>
                  <a:ext uri="{FF2B5EF4-FFF2-40B4-BE49-F238E27FC236}">
                    <a16:creationId xmlns:a16="http://schemas.microsoft.com/office/drawing/2014/main" id="{413B480A-3FE9-0243-AFEC-26312AE4C5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90" y="2245"/>
                <a:ext cx="202" cy="877"/>
              </a:xfrm>
              <a:custGeom>
                <a:avLst/>
                <a:gdLst>
                  <a:gd name="T0" fmla="*/ 0 w 288"/>
                  <a:gd name="T1" fmla="*/ 192 h 1584"/>
                  <a:gd name="T2" fmla="*/ 0 w 288"/>
                  <a:gd name="T3" fmla="*/ 1584 h 1584"/>
                  <a:gd name="T4" fmla="*/ 288 w 288"/>
                  <a:gd name="T5" fmla="*/ 1296 h 1584"/>
                  <a:gd name="T6" fmla="*/ 288 w 288"/>
                  <a:gd name="T7" fmla="*/ 336 h 1584"/>
                  <a:gd name="T8" fmla="*/ 0 w 288"/>
                  <a:gd name="T9" fmla="*/ 0 h 1584"/>
                  <a:gd name="T10" fmla="*/ 0 w 288"/>
                  <a:gd name="T11" fmla="*/ 336 h 15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8" h="1584">
                    <a:moveTo>
                      <a:pt x="0" y="192"/>
                    </a:moveTo>
                    <a:lnTo>
                      <a:pt x="0" y="1584"/>
                    </a:lnTo>
                    <a:lnTo>
                      <a:pt x="288" y="1296"/>
                    </a:lnTo>
                    <a:lnTo>
                      <a:pt x="288" y="336"/>
                    </a:lnTo>
                    <a:lnTo>
                      <a:pt x="0" y="0"/>
                    </a:lnTo>
                    <a:lnTo>
                      <a:pt x="0" y="336"/>
                    </a:lnTo>
                  </a:path>
                </a:pathLst>
              </a:custGeom>
              <a:solidFill>
                <a:schemeClr val="bg2"/>
              </a:solidFill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7667" name="AutoShape 19">
                <a:extLst>
                  <a:ext uri="{FF2B5EF4-FFF2-40B4-BE49-F238E27FC236}">
                    <a16:creationId xmlns:a16="http://schemas.microsoft.com/office/drawing/2014/main" id="{7AE209DD-A363-C543-8DDC-5C3D51A043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2563" y="1920"/>
                <a:ext cx="605" cy="288"/>
              </a:xfrm>
              <a:prstGeom prst="curvedDownArrow">
                <a:avLst>
                  <a:gd name="adj1" fmla="val 18060"/>
                  <a:gd name="adj2" fmla="val 60074"/>
                  <a:gd name="adj3" fmla="val 33333"/>
                </a:avLst>
              </a:prstGeom>
              <a:solidFill>
                <a:srgbClr val="F9120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67668" name="AutoShape 20">
                <a:extLst>
                  <a:ext uri="{FF2B5EF4-FFF2-40B4-BE49-F238E27FC236}">
                    <a16:creationId xmlns:a16="http://schemas.microsoft.com/office/drawing/2014/main" id="{2C71C416-A2BF-DB4D-A387-29C3511E9A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2928" y="2112"/>
                <a:ext cx="269" cy="133"/>
              </a:xfrm>
              <a:prstGeom prst="curvedDownArrow">
                <a:avLst>
                  <a:gd name="adj1" fmla="val 40451"/>
                  <a:gd name="adj2" fmla="val 80902"/>
                  <a:gd name="adj3" fmla="val 33333"/>
                </a:avLst>
              </a:prstGeom>
              <a:solidFill>
                <a:srgbClr val="F9120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667669" name="AutoShape 21">
              <a:extLst>
                <a:ext uri="{FF2B5EF4-FFF2-40B4-BE49-F238E27FC236}">
                  <a16:creationId xmlns:a16="http://schemas.microsoft.com/office/drawing/2014/main" id="{C8F90DF6-9DC3-474E-BF6F-5165A4BF90E5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2180" y="1920"/>
              <a:ext cx="988" cy="288"/>
            </a:xfrm>
            <a:prstGeom prst="curvedDownArrow">
              <a:avLst>
                <a:gd name="adj1" fmla="val 18201"/>
                <a:gd name="adj2" fmla="val 86812"/>
                <a:gd name="adj3" fmla="val 13532"/>
              </a:avLst>
            </a:prstGeom>
            <a:solidFill>
              <a:srgbClr val="F9120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7670" name="Text Box 22">
              <a:extLst>
                <a:ext uri="{FF2B5EF4-FFF2-40B4-BE49-F238E27FC236}">
                  <a16:creationId xmlns:a16="http://schemas.microsoft.com/office/drawing/2014/main" id="{14AE0AFF-F4F6-2C4D-A0DA-5706E2B611A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2995" y="3096"/>
              <a:ext cx="135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342900" indent="-342900" eaLnBrk="0" hangingPunct="0">
                <a:spcBef>
                  <a:spcPct val="0"/>
                </a:spcBef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eaLnBrk="0" hangingPunct="0">
                <a:spcBef>
                  <a:spcPct val="0"/>
                </a:spcBef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eaLnBrk="0" hangingPunct="0">
                <a:spcBef>
                  <a:spcPct val="0"/>
                </a:spcBef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eaLnBrk="0" hangingPunct="0">
                <a:spcBef>
                  <a:spcPct val="0"/>
                </a:spcBef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eaLnBrk="0" hangingPunct="0">
                <a:spcBef>
                  <a:spcPct val="0"/>
                </a:spcBef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endParaRPr lang="en-US" altLang="en-US" sz="2000"/>
            </a:p>
          </p:txBody>
        </p:sp>
      </p:grpSp>
    </p:spTree>
    <p:extLst>
      <p:ext uri="{BB962C8B-B14F-4D97-AF65-F5344CB8AC3E}">
        <p14:creationId xmlns:p14="http://schemas.microsoft.com/office/powerpoint/2010/main" val="1928342152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026"/>
          <p:cNvSpPr>
            <a:spLocks noGrp="1" noChangeArrowheads="1"/>
          </p:cNvSpPr>
          <p:nvPr>
            <p:ph type="title"/>
          </p:nvPr>
        </p:nvSpPr>
        <p:spPr>
          <a:xfrm>
            <a:off x="1907704" y="2276872"/>
            <a:ext cx="6624736" cy="2088232"/>
          </a:xfrm>
        </p:spPr>
        <p:txBody>
          <a:bodyPr>
            <a:noAutofit/>
          </a:bodyPr>
          <a:lstStyle/>
          <a:p>
            <a:pPr eaLnBrk="1" hangingPunct="1"/>
            <a:r>
              <a:rPr lang="en-GB" sz="480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815536453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6135025-7A83-6648-8F5A-87B55DBF2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 Lecture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28865A8-9C4B-FF4F-B75F-D58CE0FC75EB}"/>
              </a:ext>
            </a:extLst>
          </p:cNvPr>
          <p:cNvSpPr txBox="1"/>
          <p:nvPr/>
        </p:nvSpPr>
        <p:spPr>
          <a:xfrm>
            <a:off x="1475656" y="908720"/>
            <a:ext cx="7831580" cy="530196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5023" tIns="65023" rIns="65023" bIns="65023" numCol="1" spcCol="38100" rtlCol="0" anchor="t">
            <a:spAutoFit/>
          </a:bodyPr>
          <a:lstStyle/>
          <a:p>
            <a:r>
              <a:rPr lang="en-US" altLang="en-US" sz="2400" b="1" dirty="0">
                <a:solidFill>
                  <a:schemeClr val="tx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Introduction to Information compression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en-US" sz="2400" dirty="0">
                <a:solidFill>
                  <a:schemeClr val="tx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Source Coding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en-US" sz="2400" dirty="0">
                <a:solidFill>
                  <a:schemeClr val="tx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Information and Entropy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en-US" sz="2400" dirty="0">
                <a:solidFill>
                  <a:schemeClr val="tx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Variable length coding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en-US" sz="2400" dirty="0">
                <a:solidFill>
                  <a:schemeClr val="tx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Quantization</a:t>
            </a:r>
          </a:p>
          <a:p>
            <a:endParaRPr lang="en-US" altLang="en-US" sz="2400" dirty="0">
              <a:solidFill>
                <a:schemeClr val="bg2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Multimedia Systems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en-US" sz="2400" dirty="0">
                <a:solidFill>
                  <a:schemeClr val="bg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Image and Lossy Compression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en-US" sz="2400" dirty="0">
                <a:solidFill>
                  <a:schemeClr val="bg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Transforms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en-US" sz="2400" dirty="0">
                <a:solidFill>
                  <a:schemeClr val="bg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JPEG Quantization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en-US" sz="2400" dirty="0">
                <a:solidFill>
                  <a:schemeClr val="bg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JPEG Lossless Compression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en-US" sz="2400" dirty="0">
              <a:solidFill>
                <a:schemeClr val="tx1">
                  <a:lumMod val="95000"/>
                  <a:lumOff val="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Video Compression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Motion Compensation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88EB444-D00C-1D4A-9F0E-36FB424D015E}"/>
              </a:ext>
            </a:extLst>
          </p:cNvPr>
          <p:cNvSpPr/>
          <p:nvPr/>
        </p:nvSpPr>
        <p:spPr>
          <a:xfrm>
            <a:off x="6012160" y="1628800"/>
            <a:ext cx="28083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BF0F073-018C-7A48-8940-42474A64E592}"/>
              </a:ext>
            </a:extLst>
          </p:cNvPr>
          <p:cNvSpPr/>
          <p:nvPr/>
        </p:nvSpPr>
        <p:spPr>
          <a:xfrm>
            <a:off x="6012160" y="4437112"/>
            <a:ext cx="28083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4042461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lide Number Placeholder 5">
            <a:extLst>
              <a:ext uri="{FF2B5EF4-FFF2-40B4-BE49-F238E27FC236}">
                <a16:creationId xmlns:a16="http://schemas.microsoft.com/office/drawing/2014/main" id="{9E8AF825-921D-CD40-A5E1-5ECFE67617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sz="1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algn="l" rtl="0" fontAlgn="base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n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l" rtl="0" fontAlgn="base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n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l" rtl="0" fontAlgn="base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n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l" rtl="0" fontAlgn="base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n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fld id="{416056A5-B740-5540-ADA8-77519ADA5754}" type="slidenum">
              <a:rPr lang="en-US" altLang="en-US" smtClean="0"/>
              <a:pPr/>
              <a:t>16</a:t>
            </a:fld>
            <a:endParaRPr lang="en-US" altLang="en-US"/>
          </a:p>
        </p:txBody>
      </p:sp>
      <p:sp>
        <p:nvSpPr>
          <p:cNvPr id="681986" name="Rectangle 2">
            <a:extLst>
              <a:ext uri="{FF2B5EF4-FFF2-40B4-BE49-F238E27FC236}">
                <a16:creationId xmlns:a16="http://schemas.microsoft.com/office/drawing/2014/main" id="{0448DC01-E403-F34A-BB46-0861F545335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MPEG Frame Types</a:t>
            </a:r>
          </a:p>
        </p:txBody>
      </p:sp>
      <p:sp>
        <p:nvSpPr>
          <p:cNvPr id="681987" name="Rectangle 3">
            <a:extLst>
              <a:ext uri="{FF2B5EF4-FFF2-40B4-BE49-F238E27FC236}">
                <a16:creationId xmlns:a16="http://schemas.microsoft.com/office/drawing/2014/main" id="{BB24EDD9-D280-9143-A7CF-C0F074BF7F0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Intra (I) pictures: coded by themselves, as still images.  No temporal coding.  No motion vectors.</a:t>
            </a:r>
          </a:p>
        </p:txBody>
      </p:sp>
      <p:grpSp>
        <p:nvGrpSpPr>
          <p:cNvPr id="681993" name="Group 9">
            <a:extLst>
              <a:ext uri="{FF2B5EF4-FFF2-40B4-BE49-F238E27FC236}">
                <a16:creationId xmlns:a16="http://schemas.microsoft.com/office/drawing/2014/main" id="{C825AFE4-FBBE-1246-A0D2-FE09014DB1D3}"/>
              </a:ext>
            </a:extLst>
          </p:cNvPr>
          <p:cNvGrpSpPr>
            <a:grpSpLocks/>
          </p:cNvGrpSpPr>
          <p:nvPr/>
        </p:nvGrpSpPr>
        <p:grpSpPr bwMode="auto">
          <a:xfrm>
            <a:off x="1828800" y="3352800"/>
            <a:ext cx="381000" cy="2057400"/>
            <a:chOff x="960" y="2064"/>
            <a:chExt cx="240" cy="1296"/>
          </a:xfrm>
        </p:grpSpPr>
        <p:sp>
          <p:nvSpPr>
            <p:cNvPr id="681988" name="Line 4">
              <a:extLst>
                <a:ext uri="{FF2B5EF4-FFF2-40B4-BE49-F238E27FC236}">
                  <a16:creationId xmlns:a16="http://schemas.microsoft.com/office/drawing/2014/main" id="{D63822E1-9399-464B-85ED-DA4490A227C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60" y="2064"/>
              <a:ext cx="0" cy="1296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1989" name="Line 5">
              <a:extLst>
                <a:ext uri="{FF2B5EF4-FFF2-40B4-BE49-F238E27FC236}">
                  <a16:creationId xmlns:a16="http://schemas.microsoft.com/office/drawing/2014/main" id="{BF843D5B-F38E-EB4A-8053-9710C3157D7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60" y="3072"/>
              <a:ext cx="240" cy="288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1990" name="Line 6">
              <a:extLst>
                <a:ext uri="{FF2B5EF4-FFF2-40B4-BE49-F238E27FC236}">
                  <a16:creationId xmlns:a16="http://schemas.microsoft.com/office/drawing/2014/main" id="{0EE384CE-5821-F54B-9DDC-A5021C5DACF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960" y="2064"/>
              <a:ext cx="240" cy="288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1991" name="Line 7">
              <a:extLst>
                <a:ext uri="{FF2B5EF4-FFF2-40B4-BE49-F238E27FC236}">
                  <a16:creationId xmlns:a16="http://schemas.microsoft.com/office/drawing/2014/main" id="{64BB89EB-0B7B-B24F-B25D-1959E8E8A7A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00" y="2352"/>
              <a:ext cx="0" cy="72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81994" name="Group 10">
            <a:extLst>
              <a:ext uri="{FF2B5EF4-FFF2-40B4-BE49-F238E27FC236}">
                <a16:creationId xmlns:a16="http://schemas.microsoft.com/office/drawing/2014/main" id="{BE80BF66-2B13-EC49-9C8A-6F17D303C926}"/>
              </a:ext>
            </a:extLst>
          </p:cNvPr>
          <p:cNvGrpSpPr>
            <a:grpSpLocks/>
          </p:cNvGrpSpPr>
          <p:nvPr/>
        </p:nvGrpSpPr>
        <p:grpSpPr bwMode="auto">
          <a:xfrm>
            <a:off x="2438400" y="3352800"/>
            <a:ext cx="381000" cy="2057400"/>
            <a:chOff x="960" y="2064"/>
            <a:chExt cx="240" cy="1296"/>
          </a:xfrm>
        </p:grpSpPr>
        <p:sp>
          <p:nvSpPr>
            <p:cNvPr id="681995" name="Line 11">
              <a:extLst>
                <a:ext uri="{FF2B5EF4-FFF2-40B4-BE49-F238E27FC236}">
                  <a16:creationId xmlns:a16="http://schemas.microsoft.com/office/drawing/2014/main" id="{27A98FC6-B2FE-964C-81CD-51A315E5A6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60" y="2064"/>
              <a:ext cx="0" cy="12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1996" name="Line 12">
              <a:extLst>
                <a:ext uri="{FF2B5EF4-FFF2-40B4-BE49-F238E27FC236}">
                  <a16:creationId xmlns:a16="http://schemas.microsoft.com/office/drawing/2014/main" id="{29D2CC2E-13ED-E14B-82BC-F078C426AE2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60" y="3072"/>
              <a:ext cx="24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1997" name="Line 13">
              <a:extLst>
                <a:ext uri="{FF2B5EF4-FFF2-40B4-BE49-F238E27FC236}">
                  <a16:creationId xmlns:a16="http://schemas.microsoft.com/office/drawing/2014/main" id="{210AA759-3F21-234F-BB85-254A8686D6B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960" y="2064"/>
              <a:ext cx="24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1998" name="Line 14">
              <a:extLst>
                <a:ext uri="{FF2B5EF4-FFF2-40B4-BE49-F238E27FC236}">
                  <a16:creationId xmlns:a16="http://schemas.microsoft.com/office/drawing/2014/main" id="{53A2B5B6-7244-484D-951E-9981A02BB2A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00" y="2352"/>
              <a:ext cx="0" cy="72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81999" name="Group 15">
            <a:extLst>
              <a:ext uri="{FF2B5EF4-FFF2-40B4-BE49-F238E27FC236}">
                <a16:creationId xmlns:a16="http://schemas.microsoft.com/office/drawing/2014/main" id="{190F9DA1-B06A-BE4E-AB58-7DAC9CF90164}"/>
              </a:ext>
            </a:extLst>
          </p:cNvPr>
          <p:cNvGrpSpPr>
            <a:grpSpLocks/>
          </p:cNvGrpSpPr>
          <p:nvPr/>
        </p:nvGrpSpPr>
        <p:grpSpPr bwMode="auto">
          <a:xfrm>
            <a:off x="3048000" y="3429000"/>
            <a:ext cx="381000" cy="2057400"/>
            <a:chOff x="960" y="2064"/>
            <a:chExt cx="240" cy="1296"/>
          </a:xfrm>
        </p:grpSpPr>
        <p:sp>
          <p:nvSpPr>
            <p:cNvPr id="682000" name="Line 16">
              <a:extLst>
                <a:ext uri="{FF2B5EF4-FFF2-40B4-BE49-F238E27FC236}">
                  <a16:creationId xmlns:a16="http://schemas.microsoft.com/office/drawing/2014/main" id="{71BBCA8A-5EB2-044A-83C7-BC48D30D9DA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60" y="2064"/>
              <a:ext cx="0" cy="12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2001" name="Line 17">
              <a:extLst>
                <a:ext uri="{FF2B5EF4-FFF2-40B4-BE49-F238E27FC236}">
                  <a16:creationId xmlns:a16="http://schemas.microsoft.com/office/drawing/2014/main" id="{DCD11C11-6AC4-F245-AF8C-A71A019E05A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60" y="3072"/>
              <a:ext cx="24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2002" name="Line 18">
              <a:extLst>
                <a:ext uri="{FF2B5EF4-FFF2-40B4-BE49-F238E27FC236}">
                  <a16:creationId xmlns:a16="http://schemas.microsoft.com/office/drawing/2014/main" id="{81328384-D773-2A4C-B3FD-0EEC0BA7B81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960" y="2064"/>
              <a:ext cx="24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2003" name="Line 19">
              <a:extLst>
                <a:ext uri="{FF2B5EF4-FFF2-40B4-BE49-F238E27FC236}">
                  <a16:creationId xmlns:a16="http://schemas.microsoft.com/office/drawing/2014/main" id="{2DE63C28-5EAF-F648-A477-836DF54A11C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00" y="2352"/>
              <a:ext cx="0" cy="72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82004" name="Group 20">
            <a:extLst>
              <a:ext uri="{FF2B5EF4-FFF2-40B4-BE49-F238E27FC236}">
                <a16:creationId xmlns:a16="http://schemas.microsoft.com/office/drawing/2014/main" id="{EB6F6D70-313A-2C47-919B-216F8FDA0BBF}"/>
              </a:ext>
            </a:extLst>
          </p:cNvPr>
          <p:cNvGrpSpPr>
            <a:grpSpLocks/>
          </p:cNvGrpSpPr>
          <p:nvPr/>
        </p:nvGrpSpPr>
        <p:grpSpPr bwMode="auto">
          <a:xfrm>
            <a:off x="3657600" y="3429000"/>
            <a:ext cx="381000" cy="2057400"/>
            <a:chOff x="960" y="2064"/>
            <a:chExt cx="240" cy="1296"/>
          </a:xfrm>
        </p:grpSpPr>
        <p:sp>
          <p:nvSpPr>
            <p:cNvPr id="682005" name="Line 21">
              <a:extLst>
                <a:ext uri="{FF2B5EF4-FFF2-40B4-BE49-F238E27FC236}">
                  <a16:creationId xmlns:a16="http://schemas.microsoft.com/office/drawing/2014/main" id="{B9F6355F-FED4-AC4C-9937-673B55B5FEA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60" y="2064"/>
              <a:ext cx="0" cy="12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2006" name="Line 22">
              <a:extLst>
                <a:ext uri="{FF2B5EF4-FFF2-40B4-BE49-F238E27FC236}">
                  <a16:creationId xmlns:a16="http://schemas.microsoft.com/office/drawing/2014/main" id="{5033F0E8-95C4-A147-B250-6DF7313153C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60" y="3072"/>
              <a:ext cx="24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2007" name="Line 23">
              <a:extLst>
                <a:ext uri="{FF2B5EF4-FFF2-40B4-BE49-F238E27FC236}">
                  <a16:creationId xmlns:a16="http://schemas.microsoft.com/office/drawing/2014/main" id="{21B1528F-6263-CD48-879B-E7D5974D4FB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960" y="2064"/>
              <a:ext cx="24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2008" name="Line 24">
              <a:extLst>
                <a:ext uri="{FF2B5EF4-FFF2-40B4-BE49-F238E27FC236}">
                  <a16:creationId xmlns:a16="http://schemas.microsoft.com/office/drawing/2014/main" id="{860B9C44-06FB-E54B-9064-920CB3AA78E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00" y="2352"/>
              <a:ext cx="0" cy="72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82009" name="Group 25">
            <a:extLst>
              <a:ext uri="{FF2B5EF4-FFF2-40B4-BE49-F238E27FC236}">
                <a16:creationId xmlns:a16="http://schemas.microsoft.com/office/drawing/2014/main" id="{89B7A383-D8A2-814E-8FE6-A6436404C869}"/>
              </a:ext>
            </a:extLst>
          </p:cNvPr>
          <p:cNvGrpSpPr>
            <a:grpSpLocks/>
          </p:cNvGrpSpPr>
          <p:nvPr/>
        </p:nvGrpSpPr>
        <p:grpSpPr bwMode="auto">
          <a:xfrm>
            <a:off x="4267200" y="3352800"/>
            <a:ext cx="381000" cy="2057400"/>
            <a:chOff x="960" y="2064"/>
            <a:chExt cx="240" cy="1296"/>
          </a:xfrm>
        </p:grpSpPr>
        <p:sp>
          <p:nvSpPr>
            <p:cNvPr id="682010" name="Line 26">
              <a:extLst>
                <a:ext uri="{FF2B5EF4-FFF2-40B4-BE49-F238E27FC236}">
                  <a16:creationId xmlns:a16="http://schemas.microsoft.com/office/drawing/2014/main" id="{4304A528-A294-FB42-A8F3-1C3C604A7D8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60" y="2064"/>
              <a:ext cx="0" cy="12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2011" name="Line 27">
              <a:extLst>
                <a:ext uri="{FF2B5EF4-FFF2-40B4-BE49-F238E27FC236}">
                  <a16:creationId xmlns:a16="http://schemas.microsoft.com/office/drawing/2014/main" id="{4627280E-0E39-0E4B-8EB5-1622C7D3489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60" y="3072"/>
              <a:ext cx="24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2012" name="Line 28">
              <a:extLst>
                <a:ext uri="{FF2B5EF4-FFF2-40B4-BE49-F238E27FC236}">
                  <a16:creationId xmlns:a16="http://schemas.microsoft.com/office/drawing/2014/main" id="{C6C31ED3-95DA-4B44-A4C0-0B69A87EBDA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960" y="2064"/>
              <a:ext cx="24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2013" name="Line 29">
              <a:extLst>
                <a:ext uri="{FF2B5EF4-FFF2-40B4-BE49-F238E27FC236}">
                  <a16:creationId xmlns:a16="http://schemas.microsoft.com/office/drawing/2014/main" id="{1AE7E500-0649-9D40-9903-82237480F44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00" y="2352"/>
              <a:ext cx="0" cy="72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82014" name="Group 30">
            <a:extLst>
              <a:ext uri="{FF2B5EF4-FFF2-40B4-BE49-F238E27FC236}">
                <a16:creationId xmlns:a16="http://schemas.microsoft.com/office/drawing/2014/main" id="{BDA479EA-1E2C-164B-8A92-08C63F95CA83}"/>
              </a:ext>
            </a:extLst>
          </p:cNvPr>
          <p:cNvGrpSpPr>
            <a:grpSpLocks/>
          </p:cNvGrpSpPr>
          <p:nvPr/>
        </p:nvGrpSpPr>
        <p:grpSpPr bwMode="auto">
          <a:xfrm>
            <a:off x="4876800" y="3352800"/>
            <a:ext cx="381000" cy="2057400"/>
            <a:chOff x="960" y="2064"/>
            <a:chExt cx="240" cy="1296"/>
          </a:xfrm>
        </p:grpSpPr>
        <p:sp>
          <p:nvSpPr>
            <p:cNvPr id="682015" name="Line 31">
              <a:extLst>
                <a:ext uri="{FF2B5EF4-FFF2-40B4-BE49-F238E27FC236}">
                  <a16:creationId xmlns:a16="http://schemas.microsoft.com/office/drawing/2014/main" id="{9A6793CD-9ECA-424B-9F46-410416ECA9F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60" y="2064"/>
              <a:ext cx="0" cy="12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2016" name="Line 32">
              <a:extLst>
                <a:ext uri="{FF2B5EF4-FFF2-40B4-BE49-F238E27FC236}">
                  <a16:creationId xmlns:a16="http://schemas.microsoft.com/office/drawing/2014/main" id="{0549FD9C-D7E4-184D-AA5D-8875C4F1A02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60" y="3072"/>
              <a:ext cx="24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2017" name="Line 33">
              <a:extLst>
                <a:ext uri="{FF2B5EF4-FFF2-40B4-BE49-F238E27FC236}">
                  <a16:creationId xmlns:a16="http://schemas.microsoft.com/office/drawing/2014/main" id="{1B914083-AA73-EA4C-BEEF-07D4139152F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960" y="2064"/>
              <a:ext cx="24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2018" name="Line 34">
              <a:extLst>
                <a:ext uri="{FF2B5EF4-FFF2-40B4-BE49-F238E27FC236}">
                  <a16:creationId xmlns:a16="http://schemas.microsoft.com/office/drawing/2014/main" id="{A42CF955-0C0A-7444-9191-117509BB22E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00" y="2352"/>
              <a:ext cx="0" cy="72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82019" name="Group 35">
            <a:extLst>
              <a:ext uri="{FF2B5EF4-FFF2-40B4-BE49-F238E27FC236}">
                <a16:creationId xmlns:a16="http://schemas.microsoft.com/office/drawing/2014/main" id="{D35184A6-EFC2-3247-8CA9-071DC33AFC8C}"/>
              </a:ext>
            </a:extLst>
          </p:cNvPr>
          <p:cNvGrpSpPr>
            <a:grpSpLocks/>
          </p:cNvGrpSpPr>
          <p:nvPr/>
        </p:nvGrpSpPr>
        <p:grpSpPr bwMode="auto">
          <a:xfrm>
            <a:off x="5486400" y="3352800"/>
            <a:ext cx="381000" cy="2057400"/>
            <a:chOff x="960" y="2064"/>
            <a:chExt cx="240" cy="1296"/>
          </a:xfrm>
        </p:grpSpPr>
        <p:sp>
          <p:nvSpPr>
            <p:cNvPr id="682020" name="Line 36">
              <a:extLst>
                <a:ext uri="{FF2B5EF4-FFF2-40B4-BE49-F238E27FC236}">
                  <a16:creationId xmlns:a16="http://schemas.microsoft.com/office/drawing/2014/main" id="{21AF1DC8-E4C7-104B-8B52-E8CAB555AD5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60" y="2064"/>
              <a:ext cx="0" cy="12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2021" name="Line 37">
              <a:extLst>
                <a:ext uri="{FF2B5EF4-FFF2-40B4-BE49-F238E27FC236}">
                  <a16:creationId xmlns:a16="http://schemas.microsoft.com/office/drawing/2014/main" id="{9FE19ECC-F3AE-A84B-A9D9-9584F3F6F1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60" y="3072"/>
              <a:ext cx="24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2022" name="Line 38">
              <a:extLst>
                <a:ext uri="{FF2B5EF4-FFF2-40B4-BE49-F238E27FC236}">
                  <a16:creationId xmlns:a16="http://schemas.microsoft.com/office/drawing/2014/main" id="{F05584D4-947D-E64E-B1A6-AF9EF511381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960" y="2064"/>
              <a:ext cx="24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2023" name="Line 39">
              <a:extLst>
                <a:ext uri="{FF2B5EF4-FFF2-40B4-BE49-F238E27FC236}">
                  <a16:creationId xmlns:a16="http://schemas.microsoft.com/office/drawing/2014/main" id="{31DAA332-0BD0-EE42-ABEA-8CCCF786B02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00" y="2352"/>
              <a:ext cx="0" cy="72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82024" name="Group 40">
            <a:extLst>
              <a:ext uri="{FF2B5EF4-FFF2-40B4-BE49-F238E27FC236}">
                <a16:creationId xmlns:a16="http://schemas.microsoft.com/office/drawing/2014/main" id="{14A3CE2F-5246-D947-8355-59BA4EB71C2D}"/>
              </a:ext>
            </a:extLst>
          </p:cNvPr>
          <p:cNvGrpSpPr>
            <a:grpSpLocks/>
          </p:cNvGrpSpPr>
          <p:nvPr/>
        </p:nvGrpSpPr>
        <p:grpSpPr bwMode="auto">
          <a:xfrm>
            <a:off x="6096000" y="3352800"/>
            <a:ext cx="381000" cy="2057400"/>
            <a:chOff x="960" y="2064"/>
            <a:chExt cx="240" cy="1296"/>
          </a:xfrm>
        </p:grpSpPr>
        <p:sp>
          <p:nvSpPr>
            <p:cNvPr id="682025" name="Line 41">
              <a:extLst>
                <a:ext uri="{FF2B5EF4-FFF2-40B4-BE49-F238E27FC236}">
                  <a16:creationId xmlns:a16="http://schemas.microsoft.com/office/drawing/2014/main" id="{3729AF6D-6027-5D40-AE5B-DDDACE8B24B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60" y="2064"/>
              <a:ext cx="0" cy="12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2026" name="Line 42">
              <a:extLst>
                <a:ext uri="{FF2B5EF4-FFF2-40B4-BE49-F238E27FC236}">
                  <a16:creationId xmlns:a16="http://schemas.microsoft.com/office/drawing/2014/main" id="{BC885EF5-BE8D-BD4A-B50E-7FC43523638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60" y="3072"/>
              <a:ext cx="24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2027" name="Line 43">
              <a:extLst>
                <a:ext uri="{FF2B5EF4-FFF2-40B4-BE49-F238E27FC236}">
                  <a16:creationId xmlns:a16="http://schemas.microsoft.com/office/drawing/2014/main" id="{E0635392-0312-AA41-9691-544BEEC1118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960" y="2064"/>
              <a:ext cx="24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2028" name="Line 44">
              <a:extLst>
                <a:ext uri="{FF2B5EF4-FFF2-40B4-BE49-F238E27FC236}">
                  <a16:creationId xmlns:a16="http://schemas.microsoft.com/office/drawing/2014/main" id="{A994AEFE-D654-734F-B646-62BBE5B4B90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00" y="2352"/>
              <a:ext cx="0" cy="72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82029" name="Group 45">
            <a:extLst>
              <a:ext uri="{FF2B5EF4-FFF2-40B4-BE49-F238E27FC236}">
                <a16:creationId xmlns:a16="http://schemas.microsoft.com/office/drawing/2014/main" id="{F8818A40-ABD5-0244-A96B-8137171732BA}"/>
              </a:ext>
            </a:extLst>
          </p:cNvPr>
          <p:cNvGrpSpPr>
            <a:grpSpLocks/>
          </p:cNvGrpSpPr>
          <p:nvPr/>
        </p:nvGrpSpPr>
        <p:grpSpPr bwMode="auto">
          <a:xfrm>
            <a:off x="6781800" y="3352800"/>
            <a:ext cx="381000" cy="2057400"/>
            <a:chOff x="960" y="2064"/>
            <a:chExt cx="240" cy="1296"/>
          </a:xfrm>
        </p:grpSpPr>
        <p:sp>
          <p:nvSpPr>
            <p:cNvPr id="682030" name="Line 46">
              <a:extLst>
                <a:ext uri="{FF2B5EF4-FFF2-40B4-BE49-F238E27FC236}">
                  <a16:creationId xmlns:a16="http://schemas.microsoft.com/office/drawing/2014/main" id="{F4AB4234-9625-A548-ACB1-B675B6C1546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60" y="2064"/>
              <a:ext cx="0" cy="12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2031" name="Line 47">
              <a:extLst>
                <a:ext uri="{FF2B5EF4-FFF2-40B4-BE49-F238E27FC236}">
                  <a16:creationId xmlns:a16="http://schemas.microsoft.com/office/drawing/2014/main" id="{D4089077-FD5A-164E-A919-1296ACF7329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60" y="3072"/>
              <a:ext cx="24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2032" name="Line 48">
              <a:extLst>
                <a:ext uri="{FF2B5EF4-FFF2-40B4-BE49-F238E27FC236}">
                  <a16:creationId xmlns:a16="http://schemas.microsoft.com/office/drawing/2014/main" id="{7E1FC38E-BE95-0D42-8195-D9B511D1C2E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960" y="2064"/>
              <a:ext cx="24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2033" name="Line 49">
              <a:extLst>
                <a:ext uri="{FF2B5EF4-FFF2-40B4-BE49-F238E27FC236}">
                  <a16:creationId xmlns:a16="http://schemas.microsoft.com/office/drawing/2014/main" id="{5C5D92F5-6AF2-2E4E-8A59-5F34B0EA028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00" y="2352"/>
              <a:ext cx="0" cy="72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82034" name="Group 50">
            <a:extLst>
              <a:ext uri="{FF2B5EF4-FFF2-40B4-BE49-F238E27FC236}">
                <a16:creationId xmlns:a16="http://schemas.microsoft.com/office/drawing/2014/main" id="{95D2D4B8-ECF7-9249-A9A9-52DCE0CA159E}"/>
              </a:ext>
            </a:extLst>
          </p:cNvPr>
          <p:cNvGrpSpPr>
            <a:grpSpLocks/>
          </p:cNvGrpSpPr>
          <p:nvPr/>
        </p:nvGrpSpPr>
        <p:grpSpPr bwMode="auto">
          <a:xfrm>
            <a:off x="7391400" y="3276600"/>
            <a:ext cx="381000" cy="2057400"/>
            <a:chOff x="960" y="2064"/>
            <a:chExt cx="240" cy="1296"/>
          </a:xfrm>
        </p:grpSpPr>
        <p:sp>
          <p:nvSpPr>
            <p:cNvPr id="682035" name="Line 51">
              <a:extLst>
                <a:ext uri="{FF2B5EF4-FFF2-40B4-BE49-F238E27FC236}">
                  <a16:creationId xmlns:a16="http://schemas.microsoft.com/office/drawing/2014/main" id="{486D5A74-DBD0-504E-BD1A-1AF17E7622C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60" y="2064"/>
              <a:ext cx="0" cy="1296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2036" name="Line 52">
              <a:extLst>
                <a:ext uri="{FF2B5EF4-FFF2-40B4-BE49-F238E27FC236}">
                  <a16:creationId xmlns:a16="http://schemas.microsoft.com/office/drawing/2014/main" id="{8A9ED94D-5617-5344-AD5F-9F0206222FD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60" y="3072"/>
              <a:ext cx="240" cy="288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2037" name="Line 53">
              <a:extLst>
                <a:ext uri="{FF2B5EF4-FFF2-40B4-BE49-F238E27FC236}">
                  <a16:creationId xmlns:a16="http://schemas.microsoft.com/office/drawing/2014/main" id="{BE82A841-0CE9-C043-A715-4DAEA74549B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960" y="2064"/>
              <a:ext cx="240" cy="288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2038" name="Line 54">
              <a:extLst>
                <a:ext uri="{FF2B5EF4-FFF2-40B4-BE49-F238E27FC236}">
                  <a16:creationId xmlns:a16="http://schemas.microsoft.com/office/drawing/2014/main" id="{DFA153D2-C006-2D4C-B7C3-65AF2490C19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00" y="2352"/>
              <a:ext cx="0" cy="72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76757843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lide Number Placeholder 5">
            <a:extLst>
              <a:ext uri="{FF2B5EF4-FFF2-40B4-BE49-F238E27FC236}">
                <a16:creationId xmlns:a16="http://schemas.microsoft.com/office/drawing/2014/main" id="{D707DF21-36CA-9E45-8814-EF2AE91D0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sz="1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algn="l" rtl="0" fontAlgn="base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n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l" rtl="0" fontAlgn="base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n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l" rtl="0" fontAlgn="base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n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l" rtl="0" fontAlgn="base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n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fld id="{416056A5-B740-5540-ADA8-77519ADA5754}" type="slidenum">
              <a:rPr lang="en-US" altLang="en-US" smtClean="0"/>
              <a:pPr/>
              <a:t>17</a:t>
            </a:fld>
            <a:endParaRPr lang="en-US" altLang="en-US"/>
          </a:p>
        </p:txBody>
      </p:sp>
      <p:sp>
        <p:nvSpPr>
          <p:cNvPr id="684034" name="Rectangle 2">
            <a:extLst>
              <a:ext uri="{FF2B5EF4-FFF2-40B4-BE49-F238E27FC236}">
                <a16:creationId xmlns:a16="http://schemas.microsoft.com/office/drawing/2014/main" id="{BD0F97AD-E916-A54C-A26C-C118E98929F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MPEG Frame Types</a:t>
            </a:r>
          </a:p>
        </p:txBody>
      </p:sp>
      <p:sp>
        <p:nvSpPr>
          <p:cNvPr id="684035" name="Rectangle 3">
            <a:extLst>
              <a:ext uri="{FF2B5EF4-FFF2-40B4-BE49-F238E27FC236}">
                <a16:creationId xmlns:a16="http://schemas.microsoft.com/office/drawing/2014/main" id="{889B8AF4-AEF9-804B-B88D-334F26A2117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Forward Motion Compensated predicted (P) pictures – forward motion compensated from the previous I or P frame</a:t>
            </a:r>
          </a:p>
        </p:txBody>
      </p:sp>
      <p:grpSp>
        <p:nvGrpSpPr>
          <p:cNvPr id="684036" name="Group 4">
            <a:extLst>
              <a:ext uri="{FF2B5EF4-FFF2-40B4-BE49-F238E27FC236}">
                <a16:creationId xmlns:a16="http://schemas.microsoft.com/office/drawing/2014/main" id="{38807F06-AEC8-FE4E-B197-A4E13528F888}"/>
              </a:ext>
            </a:extLst>
          </p:cNvPr>
          <p:cNvGrpSpPr>
            <a:grpSpLocks/>
          </p:cNvGrpSpPr>
          <p:nvPr/>
        </p:nvGrpSpPr>
        <p:grpSpPr bwMode="auto">
          <a:xfrm>
            <a:off x="1828800" y="3352800"/>
            <a:ext cx="381000" cy="2057400"/>
            <a:chOff x="960" y="2064"/>
            <a:chExt cx="240" cy="1296"/>
          </a:xfrm>
        </p:grpSpPr>
        <p:sp>
          <p:nvSpPr>
            <p:cNvPr id="684037" name="Line 5">
              <a:extLst>
                <a:ext uri="{FF2B5EF4-FFF2-40B4-BE49-F238E27FC236}">
                  <a16:creationId xmlns:a16="http://schemas.microsoft.com/office/drawing/2014/main" id="{37396721-8CC8-1242-A1C3-AD48C009837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60" y="2064"/>
              <a:ext cx="0" cy="1296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4038" name="Line 6">
              <a:extLst>
                <a:ext uri="{FF2B5EF4-FFF2-40B4-BE49-F238E27FC236}">
                  <a16:creationId xmlns:a16="http://schemas.microsoft.com/office/drawing/2014/main" id="{BF0E08C2-5749-0B4C-A851-133F67259BF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60" y="3072"/>
              <a:ext cx="240" cy="288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4039" name="Line 7">
              <a:extLst>
                <a:ext uri="{FF2B5EF4-FFF2-40B4-BE49-F238E27FC236}">
                  <a16:creationId xmlns:a16="http://schemas.microsoft.com/office/drawing/2014/main" id="{3EFCE468-0F55-C646-A947-9DCFD4E7E0D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960" y="2064"/>
              <a:ext cx="240" cy="288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4040" name="Line 8">
              <a:extLst>
                <a:ext uri="{FF2B5EF4-FFF2-40B4-BE49-F238E27FC236}">
                  <a16:creationId xmlns:a16="http://schemas.microsoft.com/office/drawing/2014/main" id="{0668AF3A-A574-4A49-B69D-757A57BB940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00" y="2352"/>
              <a:ext cx="0" cy="72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84041" name="Group 9">
            <a:extLst>
              <a:ext uri="{FF2B5EF4-FFF2-40B4-BE49-F238E27FC236}">
                <a16:creationId xmlns:a16="http://schemas.microsoft.com/office/drawing/2014/main" id="{F17A9FB7-E5DF-0248-B714-1CFC9194F175}"/>
              </a:ext>
            </a:extLst>
          </p:cNvPr>
          <p:cNvGrpSpPr>
            <a:grpSpLocks/>
          </p:cNvGrpSpPr>
          <p:nvPr/>
        </p:nvGrpSpPr>
        <p:grpSpPr bwMode="auto">
          <a:xfrm>
            <a:off x="2438400" y="3352800"/>
            <a:ext cx="381000" cy="2057400"/>
            <a:chOff x="960" y="2064"/>
            <a:chExt cx="240" cy="1296"/>
          </a:xfrm>
        </p:grpSpPr>
        <p:sp>
          <p:nvSpPr>
            <p:cNvPr id="684042" name="Line 10">
              <a:extLst>
                <a:ext uri="{FF2B5EF4-FFF2-40B4-BE49-F238E27FC236}">
                  <a16:creationId xmlns:a16="http://schemas.microsoft.com/office/drawing/2014/main" id="{C31F71FB-72EB-0D4D-AB07-E48BD5C7027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60" y="2064"/>
              <a:ext cx="0" cy="12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4043" name="Line 11">
              <a:extLst>
                <a:ext uri="{FF2B5EF4-FFF2-40B4-BE49-F238E27FC236}">
                  <a16:creationId xmlns:a16="http://schemas.microsoft.com/office/drawing/2014/main" id="{F90E7DCC-C57A-0742-A969-FC87538A32D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60" y="3072"/>
              <a:ext cx="24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4044" name="Line 12">
              <a:extLst>
                <a:ext uri="{FF2B5EF4-FFF2-40B4-BE49-F238E27FC236}">
                  <a16:creationId xmlns:a16="http://schemas.microsoft.com/office/drawing/2014/main" id="{28975399-B804-A34E-93E3-7224025F365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960" y="2064"/>
              <a:ext cx="24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4045" name="Line 13">
              <a:extLst>
                <a:ext uri="{FF2B5EF4-FFF2-40B4-BE49-F238E27FC236}">
                  <a16:creationId xmlns:a16="http://schemas.microsoft.com/office/drawing/2014/main" id="{5B8C2E4D-5C9E-FF42-878C-2D27EA67831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00" y="2352"/>
              <a:ext cx="0" cy="72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84046" name="Group 14">
            <a:extLst>
              <a:ext uri="{FF2B5EF4-FFF2-40B4-BE49-F238E27FC236}">
                <a16:creationId xmlns:a16="http://schemas.microsoft.com/office/drawing/2014/main" id="{BB7ABA1A-2204-0B42-BBBB-3D8EB3DD2F52}"/>
              </a:ext>
            </a:extLst>
          </p:cNvPr>
          <p:cNvGrpSpPr>
            <a:grpSpLocks/>
          </p:cNvGrpSpPr>
          <p:nvPr/>
        </p:nvGrpSpPr>
        <p:grpSpPr bwMode="auto">
          <a:xfrm>
            <a:off x="3048000" y="3429000"/>
            <a:ext cx="381000" cy="2057400"/>
            <a:chOff x="960" y="2064"/>
            <a:chExt cx="240" cy="1296"/>
          </a:xfrm>
        </p:grpSpPr>
        <p:sp>
          <p:nvSpPr>
            <p:cNvPr id="684047" name="Line 15">
              <a:extLst>
                <a:ext uri="{FF2B5EF4-FFF2-40B4-BE49-F238E27FC236}">
                  <a16:creationId xmlns:a16="http://schemas.microsoft.com/office/drawing/2014/main" id="{92AA7EE5-17CB-5943-B973-BBEBACE5FF1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60" y="2064"/>
              <a:ext cx="0" cy="12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4048" name="Line 16">
              <a:extLst>
                <a:ext uri="{FF2B5EF4-FFF2-40B4-BE49-F238E27FC236}">
                  <a16:creationId xmlns:a16="http://schemas.microsoft.com/office/drawing/2014/main" id="{CF85C94A-BB98-1045-8399-25FE5D88609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60" y="3072"/>
              <a:ext cx="24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4049" name="Line 17">
              <a:extLst>
                <a:ext uri="{FF2B5EF4-FFF2-40B4-BE49-F238E27FC236}">
                  <a16:creationId xmlns:a16="http://schemas.microsoft.com/office/drawing/2014/main" id="{97ECD429-843E-CD46-AD88-B8C67DD5BBD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960" y="2064"/>
              <a:ext cx="24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4050" name="Line 18">
              <a:extLst>
                <a:ext uri="{FF2B5EF4-FFF2-40B4-BE49-F238E27FC236}">
                  <a16:creationId xmlns:a16="http://schemas.microsoft.com/office/drawing/2014/main" id="{DA80C322-1E5B-CC4D-BFD3-FC134BEDD6D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00" y="2352"/>
              <a:ext cx="0" cy="72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84051" name="Group 19">
            <a:extLst>
              <a:ext uri="{FF2B5EF4-FFF2-40B4-BE49-F238E27FC236}">
                <a16:creationId xmlns:a16="http://schemas.microsoft.com/office/drawing/2014/main" id="{B89BA738-2262-B948-8689-BA4E1387CE01}"/>
              </a:ext>
            </a:extLst>
          </p:cNvPr>
          <p:cNvGrpSpPr>
            <a:grpSpLocks/>
          </p:cNvGrpSpPr>
          <p:nvPr/>
        </p:nvGrpSpPr>
        <p:grpSpPr bwMode="auto">
          <a:xfrm>
            <a:off x="3657600" y="3429000"/>
            <a:ext cx="381000" cy="2057400"/>
            <a:chOff x="960" y="2064"/>
            <a:chExt cx="240" cy="1296"/>
          </a:xfrm>
        </p:grpSpPr>
        <p:sp>
          <p:nvSpPr>
            <p:cNvPr id="684052" name="Line 20">
              <a:extLst>
                <a:ext uri="{FF2B5EF4-FFF2-40B4-BE49-F238E27FC236}">
                  <a16:creationId xmlns:a16="http://schemas.microsoft.com/office/drawing/2014/main" id="{776EECBA-C6AA-2842-92B9-2D1D19DC2B4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60" y="2064"/>
              <a:ext cx="0" cy="1296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4053" name="Line 21">
              <a:extLst>
                <a:ext uri="{FF2B5EF4-FFF2-40B4-BE49-F238E27FC236}">
                  <a16:creationId xmlns:a16="http://schemas.microsoft.com/office/drawing/2014/main" id="{F0EAA86B-6E49-9B45-A363-3FF100EDD6A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60" y="3072"/>
              <a:ext cx="240" cy="288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4054" name="Line 22">
              <a:extLst>
                <a:ext uri="{FF2B5EF4-FFF2-40B4-BE49-F238E27FC236}">
                  <a16:creationId xmlns:a16="http://schemas.microsoft.com/office/drawing/2014/main" id="{868852B7-19ED-8C43-B289-1689467B1D1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960" y="2064"/>
              <a:ext cx="240" cy="288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4055" name="Line 23">
              <a:extLst>
                <a:ext uri="{FF2B5EF4-FFF2-40B4-BE49-F238E27FC236}">
                  <a16:creationId xmlns:a16="http://schemas.microsoft.com/office/drawing/2014/main" id="{FDC8A293-D213-CD4D-8C92-AC65521995E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00" y="2352"/>
              <a:ext cx="0" cy="72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84056" name="Group 24">
            <a:extLst>
              <a:ext uri="{FF2B5EF4-FFF2-40B4-BE49-F238E27FC236}">
                <a16:creationId xmlns:a16="http://schemas.microsoft.com/office/drawing/2014/main" id="{6B79A728-CE1A-2246-8C2C-22EA7234E800}"/>
              </a:ext>
            </a:extLst>
          </p:cNvPr>
          <p:cNvGrpSpPr>
            <a:grpSpLocks/>
          </p:cNvGrpSpPr>
          <p:nvPr/>
        </p:nvGrpSpPr>
        <p:grpSpPr bwMode="auto">
          <a:xfrm>
            <a:off x="4267200" y="3352800"/>
            <a:ext cx="381000" cy="2057400"/>
            <a:chOff x="960" y="2064"/>
            <a:chExt cx="240" cy="1296"/>
          </a:xfrm>
        </p:grpSpPr>
        <p:sp>
          <p:nvSpPr>
            <p:cNvPr id="684057" name="Line 25">
              <a:extLst>
                <a:ext uri="{FF2B5EF4-FFF2-40B4-BE49-F238E27FC236}">
                  <a16:creationId xmlns:a16="http://schemas.microsoft.com/office/drawing/2014/main" id="{CB20DA85-D6DC-8845-BCF0-56BCE2EACFE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60" y="2064"/>
              <a:ext cx="0" cy="12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4058" name="Line 26">
              <a:extLst>
                <a:ext uri="{FF2B5EF4-FFF2-40B4-BE49-F238E27FC236}">
                  <a16:creationId xmlns:a16="http://schemas.microsoft.com/office/drawing/2014/main" id="{94F8FF3D-E5DB-0E4A-8497-65A0A21D288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60" y="3072"/>
              <a:ext cx="24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4059" name="Line 27">
              <a:extLst>
                <a:ext uri="{FF2B5EF4-FFF2-40B4-BE49-F238E27FC236}">
                  <a16:creationId xmlns:a16="http://schemas.microsoft.com/office/drawing/2014/main" id="{09B90F55-3B15-0543-A399-8BA3B5DA52B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960" y="2064"/>
              <a:ext cx="24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4060" name="Line 28">
              <a:extLst>
                <a:ext uri="{FF2B5EF4-FFF2-40B4-BE49-F238E27FC236}">
                  <a16:creationId xmlns:a16="http://schemas.microsoft.com/office/drawing/2014/main" id="{C4249B7A-5FC2-014C-9A85-A7839955BEC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00" y="2352"/>
              <a:ext cx="0" cy="72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84061" name="Group 29">
            <a:extLst>
              <a:ext uri="{FF2B5EF4-FFF2-40B4-BE49-F238E27FC236}">
                <a16:creationId xmlns:a16="http://schemas.microsoft.com/office/drawing/2014/main" id="{9ED43FA5-48AB-A240-8109-93887E646D26}"/>
              </a:ext>
            </a:extLst>
          </p:cNvPr>
          <p:cNvGrpSpPr>
            <a:grpSpLocks/>
          </p:cNvGrpSpPr>
          <p:nvPr/>
        </p:nvGrpSpPr>
        <p:grpSpPr bwMode="auto">
          <a:xfrm>
            <a:off x="4876800" y="3352800"/>
            <a:ext cx="381000" cy="2057400"/>
            <a:chOff x="960" y="2064"/>
            <a:chExt cx="240" cy="1296"/>
          </a:xfrm>
        </p:grpSpPr>
        <p:sp>
          <p:nvSpPr>
            <p:cNvPr id="684062" name="Line 30">
              <a:extLst>
                <a:ext uri="{FF2B5EF4-FFF2-40B4-BE49-F238E27FC236}">
                  <a16:creationId xmlns:a16="http://schemas.microsoft.com/office/drawing/2014/main" id="{1291A44E-43CB-1D4F-AD08-4764F24E8AB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60" y="2064"/>
              <a:ext cx="0" cy="12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4063" name="Line 31">
              <a:extLst>
                <a:ext uri="{FF2B5EF4-FFF2-40B4-BE49-F238E27FC236}">
                  <a16:creationId xmlns:a16="http://schemas.microsoft.com/office/drawing/2014/main" id="{F7C2CB69-16D9-C847-97DF-27AF6081199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60" y="3072"/>
              <a:ext cx="24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4064" name="Line 32">
              <a:extLst>
                <a:ext uri="{FF2B5EF4-FFF2-40B4-BE49-F238E27FC236}">
                  <a16:creationId xmlns:a16="http://schemas.microsoft.com/office/drawing/2014/main" id="{E51A22D4-A9CE-BD49-A4C3-48FC5046846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960" y="2064"/>
              <a:ext cx="24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4065" name="Line 33">
              <a:extLst>
                <a:ext uri="{FF2B5EF4-FFF2-40B4-BE49-F238E27FC236}">
                  <a16:creationId xmlns:a16="http://schemas.microsoft.com/office/drawing/2014/main" id="{FDDD28FA-4EDF-8C41-8F79-0A1F67F848F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00" y="2352"/>
              <a:ext cx="0" cy="72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84066" name="Group 34">
            <a:extLst>
              <a:ext uri="{FF2B5EF4-FFF2-40B4-BE49-F238E27FC236}">
                <a16:creationId xmlns:a16="http://schemas.microsoft.com/office/drawing/2014/main" id="{CF38028E-8A98-5149-8395-F3FB25B1134F}"/>
              </a:ext>
            </a:extLst>
          </p:cNvPr>
          <p:cNvGrpSpPr>
            <a:grpSpLocks/>
          </p:cNvGrpSpPr>
          <p:nvPr/>
        </p:nvGrpSpPr>
        <p:grpSpPr bwMode="auto">
          <a:xfrm>
            <a:off x="5486400" y="3352800"/>
            <a:ext cx="381000" cy="2057400"/>
            <a:chOff x="960" y="2064"/>
            <a:chExt cx="240" cy="1296"/>
          </a:xfrm>
        </p:grpSpPr>
        <p:sp>
          <p:nvSpPr>
            <p:cNvPr id="684067" name="Line 35">
              <a:extLst>
                <a:ext uri="{FF2B5EF4-FFF2-40B4-BE49-F238E27FC236}">
                  <a16:creationId xmlns:a16="http://schemas.microsoft.com/office/drawing/2014/main" id="{B48155A2-769D-1347-B8B2-CD18C084CE8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60" y="2064"/>
              <a:ext cx="0" cy="1296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4068" name="Line 36">
              <a:extLst>
                <a:ext uri="{FF2B5EF4-FFF2-40B4-BE49-F238E27FC236}">
                  <a16:creationId xmlns:a16="http://schemas.microsoft.com/office/drawing/2014/main" id="{38F7047F-85B3-9549-BE93-C9850766A70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60" y="3072"/>
              <a:ext cx="240" cy="288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4069" name="Line 37">
              <a:extLst>
                <a:ext uri="{FF2B5EF4-FFF2-40B4-BE49-F238E27FC236}">
                  <a16:creationId xmlns:a16="http://schemas.microsoft.com/office/drawing/2014/main" id="{A9CCB36D-47A9-6F4B-B3A1-97D13CA542A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960" y="2064"/>
              <a:ext cx="240" cy="288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4070" name="Line 38">
              <a:extLst>
                <a:ext uri="{FF2B5EF4-FFF2-40B4-BE49-F238E27FC236}">
                  <a16:creationId xmlns:a16="http://schemas.microsoft.com/office/drawing/2014/main" id="{6EA5B556-F18B-D44F-9C2F-BB5EDC1699E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00" y="2352"/>
              <a:ext cx="0" cy="72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84071" name="Group 39">
            <a:extLst>
              <a:ext uri="{FF2B5EF4-FFF2-40B4-BE49-F238E27FC236}">
                <a16:creationId xmlns:a16="http://schemas.microsoft.com/office/drawing/2014/main" id="{8A2DB835-ECD1-F54B-9571-21DDC9487300}"/>
              </a:ext>
            </a:extLst>
          </p:cNvPr>
          <p:cNvGrpSpPr>
            <a:grpSpLocks/>
          </p:cNvGrpSpPr>
          <p:nvPr/>
        </p:nvGrpSpPr>
        <p:grpSpPr bwMode="auto">
          <a:xfrm>
            <a:off x="6096000" y="3352800"/>
            <a:ext cx="381000" cy="2057400"/>
            <a:chOff x="960" y="2064"/>
            <a:chExt cx="240" cy="1296"/>
          </a:xfrm>
        </p:grpSpPr>
        <p:sp>
          <p:nvSpPr>
            <p:cNvPr id="684072" name="Line 40">
              <a:extLst>
                <a:ext uri="{FF2B5EF4-FFF2-40B4-BE49-F238E27FC236}">
                  <a16:creationId xmlns:a16="http://schemas.microsoft.com/office/drawing/2014/main" id="{0C1773E5-496D-0C4D-B385-29350E340BC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60" y="2064"/>
              <a:ext cx="0" cy="12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4073" name="Line 41">
              <a:extLst>
                <a:ext uri="{FF2B5EF4-FFF2-40B4-BE49-F238E27FC236}">
                  <a16:creationId xmlns:a16="http://schemas.microsoft.com/office/drawing/2014/main" id="{D38629F3-D76E-7943-A3D0-B9F334A54AA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60" y="3072"/>
              <a:ext cx="24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4074" name="Line 42">
              <a:extLst>
                <a:ext uri="{FF2B5EF4-FFF2-40B4-BE49-F238E27FC236}">
                  <a16:creationId xmlns:a16="http://schemas.microsoft.com/office/drawing/2014/main" id="{5CCD3CBE-AEEB-2848-8F8E-5C18744C088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960" y="2064"/>
              <a:ext cx="24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4075" name="Line 43">
              <a:extLst>
                <a:ext uri="{FF2B5EF4-FFF2-40B4-BE49-F238E27FC236}">
                  <a16:creationId xmlns:a16="http://schemas.microsoft.com/office/drawing/2014/main" id="{7F0A4781-F918-5146-8FD2-FC01B35A88E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00" y="2352"/>
              <a:ext cx="0" cy="72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84076" name="Group 44">
            <a:extLst>
              <a:ext uri="{FF2B5EF4-FFF2-40B4-BE49-F238E27FC236}">
                <a16:creationId xmlns:a16="http://schemas.microsoft.com/office/drawing/2014/main" id="{7DAB93A0-F35A-8B4B-BC0F-120FBA4BA4E1}"/>
              </a:ext>
            </a:extLst>
          </p:cNvPr>
          <p:cNvGrpSpPr>
            <a:grpSpLocks/>
          </p:cNvGrpSpPr>
          <p:nvPr/>
        </p:nvGrpSpPr>
        <p:grpSpPr bwMode="auto">
          <a:xfrm>
            <a:off x="6781800" y="3352800"/>
            <a:ext cx="381000" cy="2057400"/>
            <a:chOff x="960" y="2064"/>
            <a:chExt cx="240" cy="1296"/>
          </a:xfrm>
        </p:grpSpPr>
        <p:sp>
          <p:nvSpPr>
            <p:cNvPr id="684077" name="Line 45">
              <a:extLst>
                <a:ext uri="{FF2B5EF4-FFF2-40B4-BE49-F238E27FC236}">
                  <a16:creationId xmlns:a16="http://schemas.microsoft.com/office/drawing/2014/main" id="{481B32DF-BE31-2C40-BE4C-323B4765A81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60" y="2064"/>
              <a:ext cx="0" cy="12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4078" name="Line 46">
              <a:extLst>
                <a:ext uri="{FF2B5EF4-FFF2-40B4-BE49-F238E27FC236}">
                  <a16:creationId xmlns:a16="http://schemas.microsoft.com/office/drawing/2014/main" id="{E3D47DE6-2735-6545-BC52-D13E95E14BA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60" y="3072"/>
              <a:ext cx="24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4079" name="Line 47">
              <a:extLst>
                <a:ext uri="{FF2B5EF4-FFF2-40B4-BE49-F238E27FC236}">
                  <a16:creationId xmlns:a16="http://schemas.microsoft.com/office/drawing/2014/main" id="{EDB2B20A-9242-F24C-AAFD-9A3D53858BA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960" y="2064"/>
              <a:ext cx="24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4080" name="Line 48">
              <a:extLst>
                <a:ext uri="{FF2B5EF4-FFF2-40B4-BE49-F238E27FC236}">
                  <a16:creationId xmlns:a16="http://schemas.microsoft.com/office/drawing/2014/main" id="{BC4FBE87-15F7-7649-8D31-CBBE0EDAE55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00" y="2352"/>
              <a:ext cx="0" cy="72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84081" name="Group 49">
            <a:extLst>
              <a:ext uri="{FF2B5EF4-FFF2-40B4-BE49-F238E27FC236}">
                <a16:creationId xmlns:a16="http://schemas.microsoft.com/office/drawing/2014/main" id="{AE07305F-8487-8041-8683-84CDFADA3E1F}"/>
              </a:ext>
            </a:extLst>
          </p:cNvPr>
          <p:cNvGrpSpPr>
            <a:grpSpLocks/>
          </p:cNvGrpSpPr>
          <p:nvPr/>
        </p:nvGrpSpPr>
        <p:grpSpPr bwMode="auto">
          <a:xfrm>
            <a:off x="7391400" y="3276600"/>
            <a:ext cx="381000" cy="2057400"/>
            <a:chOff x="960" y="2064"/>
            <a:chExt cx="240" cy="1296"/>
          </a:xfrm>
        </p:grpSpPr>
        <p:sp>
          <p:nvSpPr>
            <p:cNvPr id="684082" name="Line 50">
              <a:extLst>
                <a:ext uri="{FF2B5EF4-FFF2-40B4-BE49-F238E27FC236}">
                  <a16:creationId xmlns:a16="http://schemas.microsoft.com/office/drawing/2014/main" id="{EED4D5B8-6FE6-D645-99C0-8C8A8DCFD9A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60" y="2064"/>
              <a:ext cx="0" cy="1296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4083" name="Line 51">
              <a:extLst>
                <a:ext uri="{FF2B5EF4-FFF2-40B4-BE49-F238E27FC236}">
                  <a16:creationId xmlns:a16="http://schemas.microsoft.com/office/drawing/2014/main" id="{244CF748-E984-6846-8EAD-E90C40A21D3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60" y="3072"/>
              <a:ext cx="240" cy="288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4084" name="Line 52">
              <a:extLst>
                <a:ext uri="{FF2B5EF4-FFF2-40B4-BE49-F238E27FC236}">
                  <a16:creationId xmlns:a16="http://schemas.microsoft.com/office/drawing/2014/main" id="{41842307-A4C8-3A4E-852E-C6865B62351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960" y="2064"/>
              <a:ext cx="240" cy="288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4085" name="Line 53">
              <a:extLst>
                <a:ext uri="{FF2B5EF4-FFF2-40B4-BE49-F238E27FC236}">
                  <a16:creationId xmlns:a16="http://schemas.microsoft.com/office/drawing/2014/main" id="{54EDFEA0-50A9-CD45-A5BE-17C59EBD655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00" y="2352"/>
              <a:ext cx="0" cy="72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84088" name="AutoShape 56">
            <a:extLst>
              <a:ext uri="{FF2B5EF4-FFF2-40B4-BE49-F238E27FC236}">
                <a16:creationId xmlns:a16="http://schemas.microsoft.com/office/drawing/2014/main" id="{5E3CFEE5-B50A-8042-AD29-D0CB53B737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1200" y="5486400"/>
            <a:ext cx="2057400" cy="685800"/>
          </a:xfrm>
          <a:prstGeom prst="curvedUpArrow">
            <a:avLst>
              <a:gd name="adj1" fmla="val 20833"/>
              <a:gd name="adj2" fmla="val 111583"/>
              <a:gd name="adj3" fmla="val 22685"/>
            </a:avLst>
          </a:prstGeom>
          <a:solidFill>
            <a:srgbClr val="00FFFF"/>
          </a:solidFill>
          <a:ln w="9525">
            <a:solidFill>
              <a:srgbClr val="33CCCC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84089" name="AutoShape 57">
            <a:extLst>
              <a:ext uri="{FF2B5EF4-FFF2-40B4-BE49-F238E27FC236}">
                <a16:creationId xmlns:a16="http://schemas.microsoft.com/office/drawing/2014/main" id="{1D21DF3F-33CA-034D-A8B3-E3300D70D5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6200" y="5486400"/>
            <a:ext cx="2057400" cy="685800"/>
          </a:xfrm>
          <a:prstGeom prst="curvedUpArrow">
            <a:avLst>
              <a:gd name="adj1" fmla="val 20833"/>
              <a:gd name="adj2" fmla="val 111583"/>
              <a:gd name="adj3" fmla="val 22685"/>
            </a:avLst>
          </a:prstGeom>
          <a:solidFill>
            <a:srgbClr val="00FFFF"/>
          </a:solidFill>
          <a:ln w="9525">
            <a:solidFill>
              <a:srgbClr val="33CCCC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4247751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lide Number Placeholder 5">
            <a:extLst>
              <a:ext uri="{FF2B5EF4-FFF2-40B4-BE49-F238E27FC236}">
                <a16:creationId xmlns:a16="http://schemas.microsoft.com/office/drawing/2014/main" id="{C9C66247-253F-2149-B52B-3008B828D7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sz="1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algn="l" rtl="0" fontAlgn="base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n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l" rtl="0" fontAlgn="base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n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l" rtl="0" fontAlgn="base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n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l" rtl="0" fontAlgn="base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n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fld id="{416056A5-B740-5540-ADA8-77519ADA5754}" type="slidenum">
              <a:rPr lang="en-US" altLang="en-US" smtClean="0"/>
              <a:pPr/>
              <a:t>18</a:t>
            </a:fld>
            <a:endParaRPr lang="en-US" altLang="en-US"/>
          </a:p>
        </p:txBody>
      </p:sp>
      <p:sp>
        <p:nvSpPr>
          <p:cNvPr id="685058" name="Rectangle 2">
            <a:extLst>
              <a:ext uri="{FF2B5EF4-FFF2-40B4-BE49-F238E27FC236}">
                <a16:creationId xmlns:a16="http://schemas.microsoft.com/office/drawing/2014/main" id="{ECC74BEF-C9DD-FE41-8F96-144F8B527B0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MPEG Frame Types</a:t>
            </a:r>
          </a:p>
        </p:txBody>
      </p:sp>
      <p:sp>
        <p:nvSpPr>
          <p:cNvPr id="685059" name="Rectangle 3">
            <a:extLst>
              <a:ext uri="{FF2B5EF4-FFF2-40B4-BE49-F238E27FC236}">
                <a16:creationId xmlns:a16="http://schemas.microsoft.com/office/drawing/2014/main" id="{FB7A158D-68B4-9640-848A-D6378022302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295400"/>
            <a:ext cx="8229600" cy="4835525"/>
          </a:xfrm>
        </p:spPr>
        <p:txBody>
          <a:bodyPr/>
          <a:lstStyle/>
          <a:p>
            <a:r>
              <a:rPr lang="en-US" altLang="en-US" sz="2600"/>
              <a:t>Motion Compensated interpolated (B) pictures – forward, backward, and interpolatively motion compensated from previous/next I/P frames</a:t>
            </a:r>
          </a:p>
        </p:txBody>
      </p:sp>
      <p:grpSp>
        <p:nvGrpSpPr>
          <p:cNvPr id="685060" name="Group 4">
            <a:extLst>
              <a:ext uri="{FF2B5EF4-FFF2-40B4-BE49-F238E27FC236}">
                <a16:creationId xmlns:a16="http://schemas.microsoft.com/office/drawing/2014/main" id="{EB9DFAD5-3B84-8646-893E-ECC8A0C9D5B4}"/>
              </a:ext>
            </a:extLst>
          </p:cNvPr>
          <p:cNvGrpSpPr>
            <a:grpSpLocks/>
          </p:cNvGrpSpPr>
          <p:nvPr/>
        </p:nvGrpSpPr>
        <p:grpSpPr bwMode="auto">
          <a:xfrm>
            <a:off x="1828800" y="3352800"/>
            <a:ext cx="381000" cy="2057400"/>
            <a:chOff x="960" y="2064"/>
            <a:chExt cx="240" cy="1296"/>
          </a:xfrm>
        </p:grpSpPr>
        <p:sp>
          <p:nvSpPr>
            <p:cNvPr id="685061" name="Line 5">
              <a:extLst>
                <a:ext uri="{FF2B5EF4-FFF2-40B4-BE49-F238E27FC236}">
                  <a16:creationId xmlns:a16="http://schemas.microsoft.com/office/drawing/2014/main" id="{14703BA9-EC7B-354A-B61D-3EE395F7A54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60" y="2064"/>
              <a:ext cx="0" cy="1296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5062" name="Line 6">
              <a:extLst>
                <a:ext uri="{FF2B5EF4-FFF2-40B4-BE49-F238E27FC236}">
                  <a16:creationId xmlns:a16="http://schemas.microsoft.com/office/drawing/2014/main" id="{924213D0-6C37-A54D-923E-3D5CB20F7C4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60" y="3072"/>
              <a:ext cx="240" cy="288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5063" name="Line 7">
              <a:extLst>
                <a:ext uri="{FF2B5EF4-FFF2-40B4-BE49-F238E27FC236}">
                  <a16:creationId xmlns:a16="http://schemas.microsoft.com/office/drawing/2014/main" id="{4938C7DC-AC90-2347-A193-A0944B1FC5B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960" y="2064"/>
              <a:ext cx="240" cy="288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5064" name="Line 8">
              <a:extLst>
                <a:ext uri="{FF2B5EF4-FFF2-40B4-BE49-F238E27FC236}">
                  <a16:creationId xmlns:a16="http://schemas.microsoft.com/office/drawing/2014/main" id="{E6A91E78-A3DC-D749-9CC3-20447E8DFDA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00" y="2352"/>
              <a:ext cx="0" cy="72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85065" name="Group 9">
            <a:extLst>
              <a:ext uri="{FF2B5EF4-FFF2-40B4-BE49-F238E27FC236}">
                <a16:creationId xmlns:a16="http://schemas.microsoft.com/office/drawing/2014/main" id="{1896CD5E-F46C-4344-B502-00E88B59F8B3}"/>
              </a:ext>
            </a:extLst>
          </p:cNvPr>
          <p:cNvGrpSpPr>
            <a:grpSpLocks/>
          </p:cNvGrpSpPr>
          <p:nvPr/>
        </p:nvGrpSpPr>
        <p:grpSpPr bwMode="auto">
          <a:xfrm>
            <a:off x="2438400" y="3352800"/>
            <a:ext cx="381000" cy="2057400"/>
            <a:chOff x="960" y="2064"/>
            <a:chExt cx="240" cy="1296"/>
          </a:xfrm>
        </p:grpSpPr>
        <p:sp>
          <p:nvSpPr>
            <p:cNvPr id="685066" name="Line 10">
              <a:extLst>
                <a:ext uri="{FF2B5EF4-FFF2-40B4-BE49-F238E27FC236}">
                  <a16:creationId xmlns:a16="http://schemas.microsoft.com/office/drawing/2014/main" id="{803FFC63-BCE3-694B-BBBC-6E7E6DDCC58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60" y="2064"/>
              <a:ext cx="0" cy="12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5067" name="Line 11">
              <a:extLst>
                <a:ext uri="{FF2B5EF4-FFF2-40B4-BE49-F238E27FC236}">
                  <a16:creationId xmlns:a16="http://schemas.microsoft.com/office/drawing/2014/main" id="{E2316272-4037-1849-A1F3-6331A802080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60" y="3072"/>
              <a:ext cx="24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5068" name="Line 12">
              <a:extLst>
                <a:ext uri="{FF2B5EF4-FFF2-40B4-BE49-F238E27FC236}">
                  <a16:creationId xmlns:a16="http://schemas.microsoft.com/office/drawing/2014/main" id="{BE5A0F1E-190C-174E-B41D-828B0684095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960" y="2064"/>
              <a:ext cx="24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5069" name="Line 13">
              <a:extLst>
                <a:ext uri="{FF2B5EF4-FFF2-40B4-BE49-F238E27FC236}">
                  <a16:creationId xmlns:a16="http://schemas.microsoft.com/office/drawing/2014/main" id="{A07BB8B1-294D-7A44-9C3E-5FE758B1ED9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00" y="2352"/>
              <a:ext cx="0" cy="72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85070" name="Group 14">
            <a:extLst>
              <a:ext uri="{FF2B5EF4-FFF2-40B4-BE49-F238E27FC236}">
                <a16:creationId xmlns:a16="http://schemas.microsoft.com/office/drawing/2014/main" id="{E5A61886-1C40-914D-B752-C211FCB20965}"/>
              </a:ext>
            </a:extLst>
          </p:cNvPr>
          <p:cNvGrpSpPr>
            <a:grpSpLocks/>
          </p:cNvGrpSpPr>
          <p:nvPr/>
        </p:nvGrpSpPr>
        <p:grpSpPr bwMode="auto">
          <a:xfrm>
            <a:off x="3048000" y="3429000"/>
            <a:ext cx="381000" cy="2057400"/>
            <a:chOff x="960" y="2064"/>
            <a:chExt cx="240" cy="1296"/>
          </a:xfrm>
        </p:grpSpPr>
        <p:sp>
          <p:nvSpPr>
            <p:cNvPr id="685071" name="Line 15">
              <a:extLst>
                <a:ext uri="{FF2B5EF4-FFF2-40B4-BE49-F238E27FC236}">
                  <a16:creationId xmlns:a16="http://schemas.microsoft.com/office/drawing/2014/main" id="{521496CE-81B0-3F4D-85FD-E97B04F8136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60" y="2064"/>
              <a:ext cx="0" cy="12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5072" name="Line 16">
              <a:extLst>
                <a:ext uri="{FF2B5EF4-FFF2-40B4-BE49-F238E27FC236}">
                  <a16:creationId xmlns:a16="http://schemas.microsoft.com/office/drawing/2014/main" id="{00CD8E01-A2A3-634C-9B9A-44B57AF88BC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60" y="3072"/>
              <a:ext cx="24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5073" name="Line 17">
              <a:extLst>
                <a:ext uri="{FF2B5EF4-FFF2-40B4-BE49-F238E27FC236}">
                  <a16:creationId xmlns:a16="http://schemas.microsoft.com/office/drawing/2014/main" id="{440D5BFB-DE63-E24F-965F-064ACFCC76F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960" y="2064"/>
              <a:ext cx="24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5074" name="Line 18">
              <a:extLst>
                <a:ext uri="{FF2B5EF4-FFF2-40B4-BE49-F238E27FC236}">
                  <a16:creationId xmlns:a16="http://schemas.microsoft.com/office/drawing/2014/main" id="{D69CFB55-C2CC-E640-9A17-4EEDCB907EC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00" y="2352"/>
              <a:ext cx="0" cy="72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85075" name="Group 19">
            <a:extLst>
              <a:ext uri="{FF2B5EF4-FFF2-40B4-BE49-F238E27FC236}">
                <a16:creationId xmlns:a16="http://schemas.microsoft.com/office/drawing/2014/main" id="{4FBFBE34-3677-A746-B2DA-BFFE95FA5F82}"/>
              </a:ext>
            </a:extLst>
          </p:cNvPr>
          <p:cNvGrpSpPr>
            <a:grpSpLocks/>
          </p:cNvGrpSpPr>
          <p:nvPr/>
        </p:nvGrpSpPr>
        <p:grpSpPr bwMode="auto">
          <a:xfrm>
            <a:off x="3657600" y="3429000"/>
            <a:ext cx="381000" cy="2057400"/>
            <a:chOff x="960" y="2064"/>
            <a:chExt cx="240" cy="1296"/>
          </a:xfrm>
        </p:grpSpPr>
        <p:sp>
          <p:nvSpPr>
            <p:cNvPr id="685076" name="Line 20">
              <a:extLst>
                <a:ext uri="{FF2B5EF4-FFF2-40B4-BE49-F238E27FC236}">
                  <a16:creationId xmlns:a16="http://schemas.microsoft.com/office/drawing/2014/main" id="{99E75AD7-9C5D-394E-8BDD-5B8A82662D3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60" y="2064"/>
              <a:ext cx="0" cy="1296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5077" name="Line 21">
              <a:extLst>
                <a:ext uri="{FF2B5EF4-FFF2-40B4-BE49-F238E27FC236}">
                  <a16:creationId xmlns:a16="http://schemas.microsoft.com/office/drawing/2014/main" id="{8F9A355A-DA44-EC4E-982C-9D321502375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60" y="3072"/>
              <a:ext cx="240" cy="288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5078" name="Line 22">
              <a:extLst>
                <a:ext uri="{FF2B5EF4-FFF2-40B4-BE49-F238E27FC236}">
                  <a16:creationId xmlns:a16="http://schemas.microsoft.com/office/drawing/2014/main" id="{BB6CFA15-EEB4-1641-BAE5-C69FC19C975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960" y="2064"/>
              <a:ext cx="240" cy="288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5079" name="Line 23">
              <a:extLst>
                <a:ext uri="{FF2B5EF4-FFF2-40B4-BE49-F238E27FC236}">
                  <a16:creationId xmlns:a16="http://schemas.microsoft.com/office/drawing/2014/main" id="{9FCA6E95-FDD6-9342-B4E7-A98F093D653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00" y="2352"/>
              <a:ext cx="0" cy="72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85080" name="Group 24">
            <a:extLst>
              <a:ext uri="{FF2B5EF4-FFF2-40B4-BE49-F238E27FC236}">
                <a16:creationId xmlns:a16="http://schemas.microsoft.com/office/drawing/2014/main" id="{3BB4748F-4899-D546-84BE-77AC8D1AEDD0}"/>
              </a:ext>
            </a:extLst>
          </p:cNvPr>
          <p:cNvGrpSpPr>
            <a:grpSpLocks/>
          </p:cNvGrpSpPr>
          <p:nvPr/>
        </p:nvGrpSpPr>
        <p:grpSpPr bwMode="auto">
          <a:xfrm>
            <a:off x="4267200" y="3352800"/>
            <a:ext cx="381000" cy="2057400"/>
            <a:chOff x="960" y="2064"/>
            <a:chExt cx="240" cy="1296"/>
          </a:xfrm>
        </p:grpSpPr>
        <p:sp>
          <p:nvSpPr>
            <p:cNvPr id="685081" name="Line 25">
              <a:extLst>
                <a:ext uri="{FF2B5EF4-FFF2-40B4-BE49-F238E27FC236}">
                  <a16:creationId xmlns:a16="http://schemas.microsoft.com/office/drawing/2014/main" id="{B732F89E-40AA-C74D-9385-E99B3887CFB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60" y="2064"/>
              <a:ext cx="0" cy="12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5082" name="Line 26">
              <a:extLst>
                <a:ext uri="{FF2B5EF4-FFF2-40B4-BE49-F238E27FC236}">
                  <a16:creationId xmlns:a16="http://schemas.microsoft.com/office/drawing/2014/main" id="{7E253CE9-A98E-2A46-891F-C417FE098F7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60" y="3072"/>
              <a:ext cx="24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5083" name="Line 27">
              <a:extLst>
                <a:ext uri="{FF2B5EF4-FFF2-40B4-BE49-F238E27FC236}">
                  <a16:creationId xmlns:a16="http://schemas.microsoft.com/office/drawing/2014/main" id="{0C11EC5D-0D73-C640-ACE1-FC05D4BFD94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960" y="2064"/>
              <a:ext cx="24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5084" name="Line 28">
              <a:extLst>
                <a:ext uri="{FF2B5EF4-FFF2-40B4-BE49-F238E27FC236}">
                  <a16:creationId xmlns:a16="http://schemas.microsoft.com/office/drawing/2014/main" id="{312CD2B7-319D-F249-B32E-7672FD1539D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00" y="2352"/>
              <a:ext cx="0" cy="72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85085" name="Group 29">
            <a:extLst>
              <a:ext uri="{FF2B5EF4-FFF2-40B4-BE49-F238E27FC236}">
                <a16:creationId xmlns:a16="http://schemas.microsoft.com/office/drawing/2014/main" id="{C23A195F-C9CA-2F48-8923-3655C3BD0D74}"/>
              </a:ext>
            </a:extLst>
          </p:cNvPr>
          <p:cNvGrpSpPr>
            <a:grpSpLocks/>
          </p:cNvGrpSpPr>
          <p:nvPr/>
        </p:nvGrpSpPr>
        <p:grpSpPr bwMode="auto">
          <a:xfrm>
            <a:off x="4876800" y="3352800"/>
            <a:ext cx="381000" cy="2057400"/>
            <a:chOff x="960" y="2064"/>
            <a:chExt cx="240" cy="1296"/>
          </a:xfrm>
        </p:grpSpPr>
        <p:sp>
          <p:nvSpPr>
            <p:cNvPr id="685086" name="Line 30">
              <a:extLst>
                <a:ext uri="{FF2B5EF4-FFF2-40B4-BE49-F238E27FC236}">
                  <a16:creationId xmlns:a16="http://schemas.microsoft.com/office/drawing/2014/main" id="{BD51DC0B-D243-634C-95F0-403E71C107B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60" y="2064"/>
              <a:ext cx="0" cy="12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5087" name="Line 31">
              <a:extLst>
                <a:ext uri="{FF2B5EF4-FFF2-40B4-BE49-F238E27FC236}">
                  <a16:creationId xmlns:a16="http://schemas.microsoft.com/office/drawing/2014/main" id="{6C4274F6-EEAF-FC4F-B2B0-F4882C1D62D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60" y="3072"/>
              <a:ext cx="24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5088" name="Line 32">
              <a:extLst>
                <a:ext uri="{FF2B5EF4-FFF2-40B4-BE49-F238E27FC236}">
                  <a16:creationId xmlns:a16="http://schemas.microsoft.com/office/drawing/2014/main" id="{279959C1-0F28-0340-ACAF-BE0EF257F5A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960" y="2064"/>
              <a:ext cx="24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5089" name="Line 33">
              <a:extLst>
                <a:ext uri="{FF2B5EF4-FFF2-40B4-BE49-F238E27FC236}">
                  <a16:creationId xmlns:a16="http://schemas.microsoft.com/office/drawing/2014/main" id="{31D68F67-6D08-134E-A551-14BF08CB3BA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00" y="2352"/>
              <a:ext cx="0" cy="72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85090" name="Group 34">
            <a:extLst>
              <a:ext uri="{FF2B5EF4-FFF2-40B4-BE49-F238E27FC236}">
                <a16:creationId xmlns:a16="http://schemas.microsoft.com/office/drawing/2014/main" id="{24A38960-564F-584E-90EE-E4698BC5717B}"/>
              </a:ext>
            </a:extLst>
          </p:cNvPr>
          <p:cNvGrpSpPr>
            <a:grpSpLocks/>
          </p:cNvGrpSpPr>
          <p:nvPr/>
        </p:nvGrpSpPr>
        <p:grpSpPr bwMode="auto">
          <a:xfrm>
            <a:off x="5486400" y="3352800"/>
            <a:ext cx="381000" cy="2057400"/>
            <a:chOff x="960" y="2064"/>
            <a:chExt cx="240" cy="1296"/>
          </a:xfrm>
        </p:grpSpPr>
        <p:sp>
          <p:nvSpPr>
            <p:cNvPr id="685091" name="Line 35">
              <a:extLst>
                <a:ext uri="{FF2B5EF4-FFF2-40B4-BE49-F238E27FC236}">
                  <a16:creationId xmlns:a16="http://schemas.microsoft.com/office/drawing/2014/main" id="{D5917744-07E2-8943-B782-3B01EFE007A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60" y="2064"/>
              <a:ext cx="0" cy="1296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5092" name="Line 36">
              <a:extLst>
                <a:ext uri="{FF2B5EF4-FFF2-40B4-BE49-F238E27FC236}">
                  <a16:creationId xmlns:a16="http://schemas.microsoft.com/office/drawing/2014/main" id="{C534ED1F-07C0-1240-BBEC-15591C88E54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60" y="3072"/>
              <a:ext cx="240" cy="288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5093" name="Line 37">
              <a:extLst>
                <a:ext uri="{FF2B5EF4-FFF2-40B4-BE49-F238E27FC236}">
                  <a16:creationId xmlns:a16="http://schemas.microsoft.com/office/drawing/2014/main" id="{4BF4D606-170A-5D49-B98B-F60A8CF9963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960" y="2064"/>
              <a:ext cx="240" cy="288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5094" name="Line 38">
              <a:extLst>
                <a:ext uri="{FF2B5EF4-FFF2-40B4-BE49-F238E27FC236}">
                  <a16:creationId xmlns:a16="http://schemas.microsoft.com/office/drawing/2014/main" id="{188B6E7B-BFBB-C144-948D-D5806A6374F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00" y="2352"/>
              <a:ext cx="0" cy="72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85095" name="Group 39">
            <a:extLst>
              <a:ext uri="{FF2B5EF4-FFF2-40B4-BE49-F238E27FC236}">
                <a16:creationId xmlns:a16="http://schemas.microsoft.com/office/drawing/2014/main" id="{B10048F2-E18B-1F4A-9997-74DA57FD9745}"/>
              </a:ext>
            </a:extLst>
          </p:cNvPr>
          <p:cNvGrpSpPr>
            <a:grpSpLocks/>
          </p:cNvGrpSpPr>
          <p:nvPr/>
        </p:nvGrpSpPr>
        <p:grpSpPr bwMode="auto">
          <a:xfrm>
            <a:off x="6096000" y="3352800"/>
            <a:ext cx="381000" cy="2057400"/>
            <a:chOff x="960" y="2064"/>
            <a:chExt cx="240" cy="1296"/>
          </a:xfrm>
        </p:grpSpPr>
        <p:sp>
          <p:nvSpPr>
            <p:cNvPr id="685096" name="Line 40">
              <a:extLst>
                <a:ext uri="{FF2B5EF4-FFF2-40B4-BE49-F238E27FC236}">
                  <a16:creationId xmlns:a16="http://schemas.microsoft.com/office/drawing/2014/main" id="{7E2B2046-0A8E-8E43-9F00-0F9E5F21730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60" y="2064"/>
              <a:ext cx="0" cy="12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5097" name="Line 41">
              <a:extLst>
                <a:ext uri="{FF2B5EF4-FFF2-40B4-BE49-F238E27FC236}">
                  <a16:creationId xmlns:a16="http://schemas.microsoft.com/office/drawing/2014/main" id="{7520EF11-FAAE-744F-94C2-09851262193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60" y="3072"/>
              <a:ext cx="24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5098" name="Line 42">
              <a:extLst>
                <a:ext uri="{FF2B5EF4-FFF2-40B4-BE49-F238E27FC236}">
                  <a16:creationId xmlns:a16="http://schemas.microsoft.com/office/drawing/2014/main" id="{75AC92D4-2781-1F44-8A91-3759B0305B7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960" y="2064"/>
              <a:ext cx="24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5099" name="Line 43">
              <a:extLst>
                <a:ext uri="{FF2B5EF4-FFF2-40B4-BE49-F238E27FC236}">
                  <a16:creationId xmlns:a16="http://schemas.microsoft.com/office/drawing/2014/main" id="{B163E2DB-7556-BA49-B1A4-1031DF446C3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00" y="2352"/>
              <a:ext cx="0" cy="72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85100" name="Group 44">
            <a:extLst>
              <a:ext uri="{FF2B5EF4-FFF2-40B4-BE49-F238E27FC236}">
                <a16:creationId xmlns:a16="http://schemas.microsoft.com/office/drawing/2014/main" id="{E846AA12-AE19-F447-806B-43B3809285DC}"/>
              </a:ext>
            </a:extLst>
          </p:cNvPr>
          <p:cNvGrpSpPr>
            <a:grpSpLocks/>
          </p:cNvGrpSpPr>
          <p:nvPr/>
        </p:nvGrpSpPr>
        <p:grpSpPr bwMode="auto">
          <a:xfrm>
            <a:off x="6781800" y="3352800"/>
            <a:ext cx="381000" cy="2057400"/>
            <a:chOff x="960" y="2064"/>
            <a:chExt cx="240" cy="1296"/>
          </a:xfrm>
        </p:grpSpPr>
        <p:sp>
          <p:nvSpPr>
            <p:cNvPr id="685101" name="Line 45">
              <a:extLst>
                <a:ext uri="{FF2B5EF4-FFF2-40B4-BE49-F238E27FC236}">
                  <a16:creationId xmlns:a16="http://schemas.microsoft.com/office/drawing/2014/main" id="{FD54ABEE-D989-F641-8E6E-7FD098EDA5B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60" y="2064"/>
              <a:ext cx="0" cy="12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5102" name="Line 46">
              <a:extLst>
                <a:ext uri="{FF2B5EF4-FFF2-40B4-BE49-F238E27FC236}">
                  <a16:creationId xmlns:a16="http://schemas.microsoft.com/office/drawing/2014/main" id="{681CB235-BB70-8145-9D4A-F9F91B735C6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60" y="3072"/>
              <a:ext cx="24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5103" name="Line 47">
              <a:extLst>
                <a:ext uri="{FF2B5EF4-FFF2-40B4-BE49-F238E27FC236}">
                  <a16:creationId xmlns:a16="http://schemas.microsoft.com/office/drawing/2014/main" id="{232E212E-A44B-3B4C-AD4D-4EB5F161EFB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960" y="2064"/>
              <a:ext cx="24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5104" name="Line 48">
              <a:extLst>
                <a:ext uri="{FF2B5EF4-FFF2-40B4-BE49-F238E27FC236}">
                  <a16:creationId xmlns:a16="http://schemas.microsoft.com/office/drawing/2014/main" id="{908EC88A-3F45-9A48-AE55-27E7384B560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00" y="2352"/>
              <a:ext cx="0" cy="72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85105" name="Group 49">
            <a:extLst>
              <a:ext uri="{FF2B5EF4-FFF2-40B4-BE49-F238E27FC236}">
                <a16:creationId xmlns:a16="http://schemas.microsoft.com/office/drawing/2014/main" id="{A6C669F9-9A41-4D4D-9E3F-EF6192814760}"/>
              </a:ext>
            </a:extLst>
          </p:cNvPr>
          <p:cNvGrpSpPr>
            <a:grpSpLocks/>
          </p:cNvGrpSpPr>
          <p:nvPr/>
        </p:nvGrpSpPr>
        <p:grpSpPr bwMode="auto">
          <a:xfrm>
            <a:off x="7391400" y="3276600"/>
            <a:ext cx="381000" cy="2057400"/>
            <a:chOff x="960" y="2064"/>
            <a:chExt cx="240" cy="1296"/>
          </a:xfrm>
        </p:grpSpPr>
        <p:sp>
          <p:nvSpPr>
            <p:cNvPr id="685106" name="Line 50">
              <a:extLst>
                <a:ext uri="{FF2B5EF4-FFF2-40B4-BE49-F238E27FC236}">
                  <a16:creationId xmlns:a16="http://schemas.microsoft.com/office/drawing/2014/main" id="{D004EF05-3397-9346-9AE6-8462A1E426E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60" y="2064"/>
              <a:ext cx="0" cy="1296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5107" name="Line 51">
              <a:extLst>
                <a:ext uri="{FF2B5EF4-FFF2-40B4-BE49-F238E27FC236}">
                  <a16:creationId xmlns:a16="http://schemas.microsoft.com/office/drawing/2014/main" id="{CB08C6F8-49F5-6F4D-8C96-3FEE6C057CB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60" y="3072"/>
              <a:ext cx="240" cy="288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5108" name="Line 52">
              <a:extLst>
                <a:ext uri="{FF2B5EF4-FFF2-40B4-BE49-F238E27FC236}">
                  <a16:creationId xmlns:a16="http://schemas.microsoft.com/office/drawing/2014/main" id="{BA2790FE-8387-A14F-A53E-121EBBBCDDA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960" y="2064"/>
              <a:ext cx="240" cy="288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5109" name="Line 53">
              <a:extLst>
                <a:ext uri="{FF2B5EF4-FFF2-40B4-BE49-F238E27FC236}">
                  <a16:creationId xmlns:a16="http://schemas.microsoft.com/office/drawing/2014/main" id="{E1045DA4-37A4-404E-B775-3E653130CD4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00" y="2352"/>
              <a:ext cx="0" cy="72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85110" name="AutoShape 54">
            <a:extLst>
              <a:ext uri="{FF2B5EF4-FFF2-40B4-BE49-F238E27FC236}">
                <a16:creationId xmlns:a16="http://schemas.microsoft.com/office/drawing/2014/main" id="{3856650D-E77E-9644-AD88-FF383D736C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1200" y="5486400"/>
            <a:ext cx="2057400" cy="685800"/>
          </a:xfrm>
          <a:prstGeom prst="curvedUpArrow">
            <a:avLst>
              <a:gd name="adj1" fmla="val 20833"/>
              <a:gd name="adj2" fmla="val 111583"/>
              <a:gd name="adj3" fmla="val 22685"/>
            </a:avLst>
          </a:prstGeom>
          <a:solidFill>
            <a:srgbClr val="00FFFF"/>
          </a:solidFill>
          <a:ln w="9525">
            <a:solidFill>
              <a:srgbClr val="33CCCC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85111" name="AutoShape 55">
            <a:extLst>
              <a:ext uri="{FF2B5EF4-FFF2-40B4-BE49-F238E27FC236}">
                <a16:creationId xmlns:a16="http://schemas.microsoft.com/office/drawing/2014/main" id="{45751B68-47D6-0040-9235-08430843DB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6200" y="5486400"/>
            <a:ext cx="2057400" cy="685800"/>
          </a:xfrm>
          <a:prstGeom prst="curvedUpArrow">
            <a:avLst>
              <a:gd name="adj1" fmla="val 20833"/>
              <a:gd name="adj2" fmla="val 111583"/>
              <a:gd name="adj3" fmla="val 22685"/>
            </a:avLst>
          </a:prstGeom>
          <a:solidFill>
            <a:srgbClr val="00FFFF"/>
          </a:solidFill>
          <a:ln w="9525">
            <a:solidFill>
              <a:srgbClr val="33CCCC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85112" name="AutoShape 56">
            <a:extLst>
              <a:ext uri="{FF2B5EF4-FFF2-40B4-BE49-F238E27FC236}">
                <a16:creationId xmlns:a16="http://schemas.microsoft.com/office/drawing/2014/main" id="{E4F734E9-0867-2A49-B3DB-EDF25A1AA5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57400" y="3124200"/>
            <a:ext cx="533400" cy="228600"/>
          </a:xfrm>
          <a:prstGeom prst="curvedDownArrow">
            <a:avLst>
              <a:gd name="adj1" fmla="val 46667"/>
              <a:gd name="adj2" fmla="val 93333"/>
              <a:gd name="adj3" fmla="val 33333"/>
            </a:avLst>
          </a:prstGeom>
          <a:solidFill>
            <a:srgbClr val="800080"/>
          </a:solidFill>
          <a:ln w="9525">
            <a:solidFill>
              <a:srgbClr val="80008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85113" name="AutoShape 57">
            <a:extLst>
              <a:ext uri="{FF2B5EF4-FFF2-40B4-BE49-F238E27FC236}">
                <a16:creationId xmlns:a16="http://schemas.microsoft.com/office/drawing/2014/main" id="{11CAC750-00CC-BA4B-B0C5-4E2D1C3C4E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2819400"/>
            <a:ext cx="1447800" cy="457200"/>
          </a:xfrm>
          <a:prstGeom prst="curvedDownArrow">
            <a:avLst>
              <a:gd name="adj1" fmla="val 12007"/>
              <a:gd name="adj2" fmla="val 75340"/>
              <a:gd name="adj3" fmla="val 33333"/>
            </a:avLst>
          </a:prstGeom>
          <a:solidFill>
            <a:srgbClr val="800080"/>
          </a:solidFill>
          <a:ln w="9525">
            <a:solidFill>
              <a:srgbClr val="80008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85114" name="AutoShape 58">
            <a:extLst>
              <a:ext uri="{FF2B5EF4-FFF2-40B4-BE49-F238E27FC236}">
                <a16:creationId xmlns:a16="http://schemas.microsoft.com/office/drawing/2014/main" id="{BC865405-4269-AB44-88EB-3F80701A2C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0" y="2819400"/>
            <a:ext cx="1447800" cy="457200"/>
          </a:xfrm>
          <a:prstGeom prst="curvedDownArrow">
            <a:avLst>
              <a:gd name="adj1" fmla="val 12007"/>
              <a:gd name="adj2" fmla="val 75340"/>
              <a:gd name="adj3" fmla="val 33333"/>
            </a:avLst>
          </a:prstGeom>
          <a:solidFill>
            <a:srgbClr val="800080"/>
          </a:solidFill>
          <a:ln w="9525">
            <a:solidFill>
              <a:srgbClr val="80008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85115" name="AutoShape 59">
            <a:extLst>
              <a:ext uri="{FF2B5EF4-FFF2-40B4-BE49-F238E27FC236}">
                <a16:creationId xmlns:a16="http://schemas.microsoft.com/office/drawing/2014/main" id="{0602D598-1CDB-2045-9BC1-030229146B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2600" y="2819400"/>
            <a:ext cx="1447800" cy="457200"/>
          </a:xfrm>
          <a:prstGeom prst="curvedDownArrow">
            <a:avLst>
              <a:gd name="adj1" fmla="val 12007"/>
              <a:gd name="adj2" fmla="val 75340"/>
              <a:gd name="adj3" fmla="val 33333"/>
            </a:avLst>
          </a:prstGeom>
          <a:solidFill>
            <a:srgbClr val="800080"/>
          </a:solidFill>
          <a:ln w="9525">
            <a:solidFill>
              <a:srgbClr val="80008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85116" name="AutoShape 60">
            <a:extLst>
              <a:ext uri="{FF2B5EF4-FFF2-40B4-BE49-F238E27FC236}">
                <a16:creationId xmlns:a16="http://schemas.microsoft.com/office/drawing/2014/main" id="{87E23F0E-9FF0-7A4C-8ADC-5869AD35C2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15000" y="3048000"/>
            <a:ext cx="533400" cy="228600"/>
          </a:xfrm>
          <a:prstGeom prst="curvedDownArrow">
            <a:avLst>
              <a:gd name="adj1" fmla="val 46667"/>
              <a:gd name="adj2" fmla="val 93333"/>
              <a:gd name="adj3" fmla="val 33333"/>
            </a:avLst>
          </a:prstGeom>
          <a:solidFill>
            <a:srgbClr val="800080"/>
          </a:solidFill>
          <a:ln w="9525">
            <a:solidFill>
              <a:srgbClr val="80008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85117" name="AutoShape 61">
            <a:extLst>
              <a:ext uri="{FF2B5EF4-FFF2-40B4-BE49-F238E27FC236}">
                <a16:creationId xmlns:a16="http://schemas.microsoft.com/office/drawing/2014/main" id="{F8764C42-54C5-224A-99D4-70F3B9CAFD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6200" y="3048000"/>
            <a:ext cx="533400" cy="228600"/>
          </a:xfrm>
          <a:prstGeom prst="curvedDownArrow">
            <a:avLst>
              <a:gd name="adj1" fmla="val 46667"/>
              <a:gd name="adj2" fmla="val 93333"/>
              <a:gd name="adj3" fmla="val 33333"/>
            </a:avLst>
          </a:prstGeom>
          <a:solidFill>
            <a:srgbClr val="800080"/>
          </a:solidFill>
          <a:ln w="9525">
            <a:solidFill>
              <a:srgbClr val="80008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85118" name="AutoShape 62">
            <a:extLst>
              <a:ext uri="{FF2B5EF4-FFF2-40B4-BE49-F238E27FC236}">
                <a16:creationId xmlns:a16="http://schemas.microsoft.com/office/drawing/2014/main" id="{B2C3EC1B-5CF7-6E4D-A72F-3A6FD5F088AA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6858000" y="3124200"/>
            <a:ext cx="533400" cy="228600"/>
          </a:xfrm>
          <a:prstGeom prst="curvedDownArrow">
            <a:avLst>
              <a:gd name="adj1" fmla="val 46667"/>
              <a:gd name="adj2" fmla="val 93333"/>
              <a:gd name="adj3" fmla="val 33333"/>
            </a:avLst>
          </a:prstGeom>
          <a:solidFill>
            <a:srgbClr val="800080"/>
          </a:solidFill>
          <a:ln w="9525">
            <a:solidFill>
              <a:srgbClr val="80008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85120" name="AutoShape 64">
            <a:extLst>
              <a:ext uri="{FF2B5EF4-FFF2-40B4-BE49-F238E27FC236}">
                <a16:creationId xmlns:a16="http://schemas.microsoft.com/office/drawing/2014/main" id="{4E8E76B7-F397-7B46-AC9E-CB6403EC8B4A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4953000" y="3124200"/>
            <a:ext cx="533400" cy="228600"/>
          </a:xfrm>
          <a:prstGeom prst="curvedDownArrow">
            <a:avLst>
              <a:gd name="adj1" fmla="val 46667"/>
              <a:gd name="adj2" fmla="val 93333"/>
              <a:gd name="adj3" fmla="val 33333"/>
            </a:avLst>
          </a:prstGeom>
          <a:solidFill>
            <a:srgbClr val="800080"/>
          </a:solidFill>
          <a:ln w="9525">
            <a:solidFill>
              <a:srgbClr val="80008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85121" name="AutoShape 65">
            <a:extLst>
              <a:ext uri="{FF2B5EF4-FFF2-40B4-BE49-F238E27FC236}">
                <a16:creationId xmlns:a16="http://schemas.microsoft.com/office/drawing/2014/main" id="{2D88096C-B5BB-E64D-B2D1-00742C87938F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3124200" y="3276600"/>
            <a:ext cx="533400" cy="228600"/>
          </a:xfrm>
          <a:prstGeom prst="curvedDownArrow">
            <a:avLst>
              <a:gd name="adj1" fmla="val 46667"/>
              <a:gd name="adj2" fmla="val 93333"/>
              <a:gd name="adj3" fmla="val 33333"/>
            </a:avLst>
          </a:prstGeom>
          <a:solidFill>
            <a:srgbClr val="800080"/>
          </a:solidFill>
          <a:ln w="9525">
            <a:solidFill>
              <a:srgbClr val="80008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85122" name="AutoShape 66">
            <a:extLst>
              <a:ext uri="{FF2B5EF4-FFF2-40B4-BE49-F238E27FC236}">
                <a16:creationId xmlns:a16="http://schemas.microsoft.com/office/drawing/2014/main" id="{F1230DFF-D359-044D-9A6D-573AAD8C95D6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2590800" y="2971800"/>
            <a:ext cx="1295400" cy="457200"/>
          </a:xfrm>
          <a:prstGeom prst="curvedDownArrow">
            <a:avLst>
              <a:gd name="adj1" fmla="val 16344"/>
              <a:gd name="adj2" fmla="val 73011"/>
              <a:gd name="adj3" fmla="val 33333"/>
            </a:avLst>
          </a:prstGeom>
          <a:solidFill>
            <a:srgbClr val="800080"/>
          </a:solidFill>
          <a:ln w="9525">
            <a:solidFill>
              <a:srgbClr val="80008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85123" name="AutoShape 67">
            <a:extLst>
              <a:ext uri="{FF2B5EF4-FFF2-40B4-BE49-F238E27FC236}">
                <a16:creationId xmlns:a16="http://schemas.microsoft.com/office/drawing/2014/main" id="{9DD0E93A-5E5F-DC45-96FF-B448CA7EB7D8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4419600" y="2895600"/>
            <a:ext cx="1295400" cy="457200"/>
          </a:xfrm>
          <a:prstGeom prst="curvedDownArrow">
            <a:avLst>
              <a:gd name="adj1" fmla="val 16344"/>
              <a:gd name="adj2" fmla="val 73011"/>
              <a:gd name="adj3" fmla="val 33333"/>
            </a:avLst>
          </a:prstGeom>
          <a:solidFill>
            <a:srgbClr val="800080"/>
          </a:solidFill>
          <a:ln w="9525">
            <a:solidFill>
              <a:srgbClr val="80008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85124" name="AutoShape 68">
            <a:extLst>
              <a:ext uri="{FF2B5EF4-FFF2-40B4-BE49-F238E27FC236}">
                <a16:creationId xmlns:a16="http://schemas.microsoft.com/office/drawing/2014/main" id="{5F4AE90E-EA7B-CF42-B7E8-C689FE233CA2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6248400" y="2819400"/>
            <a:ext cx="1295400" cy="457200"/>
          </a:xfrm>
          <a:prstGeom prst="curvedDownArrow">
            <a:avLst>
              <a:gd name="adj1" fmla="val 16344"/>
              <a:gd name="adj2" fmla="val 73011"/>
              <a:gd name="adj3" fmla="val 33333"/>
            </a:avLst>
          </a:prstGeom>
          <a:solidFill>
            <a:srgbClr val="800080"/>
          </a:solidFill>
          <a:ln w="9525">
            <a:solidFill>
              <a:srgbClr val="80008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85911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23528" y="116632"/>
            <a:ext cx="5357557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300" b="1" dirty="0"/>
              <a:t>I-P-B Structure - example </a:t>
            </a:r>
          </a:p>
        </p:txBody>
      </p:sp>
      <p:sp>
        <p:nvSpPr>
          <p:cNvPr id="3" name="Rectangle 2"/>
          <p:cNvSpPr/>
          <p:nvPr/>
        </p:nvSpPr>
        <p:spPr>
          <a:xfrm>
            <a:off x="748752" y="5733256"/>
            <a:ext cx="78488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Graphical example that shows how in P and B frames we actually only compress the “difference” with respect to one (or more</a:t>
            </a:r>
            <a:r>
              <a:rPr lang="en-US"/>
              <a:t>) reference frame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880"/>
          <a:stretch/>
        </p:blipFill>
        <p:spPr>
          <a:xfrm>
            <a:off x="1475656" y="1484784"/>
            <a:ext cx="6350000" cy="168059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877" b="4123"/>
          <a:stretch/>
        </p:blipFill>
        <p:spPr>
          <a:xfrm>
            <a:off x="1498188" y="3620924"/>
            <a:ext cx="6350000" cy="17462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829"/>
          <a:stretch/>
        </p:blipFill>
        <p:spPr>
          <a:xfrm>
            <a:off x="1475656" y="3126239"/>
            <a:ext cx="6350000" cy="390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547844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6135025-7A83-6648-8F5A-87B55DBF2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 Lecture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28865A8-9C4B-FF4F-B75F-D58CE0FC75EB}"/>
              </a:ext>
            </a:extLst>
          </p:cNvPr>
          <p:cNvSpPr txBox="1"/>
          <p:nvPr/>
        </p:nvSpPr>
        <p:spPr>
          <a:xfrm>
            <a:off x="1475656" y="908720"/>
            <a:ext cx="7831580" cy="530196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5023" tIns="65023" rIns="65023" bIns="65023" numCol="1" spcCol="38100" rtlCol="0" anchor="t">
            <a:spAutoFit/>
          </a:bodyPr>
          <a:lstStyle/>
          <a:p>
            <a:r>
              <a:rPr lang="en-US" altLang="en-US" sz="2400" b="1" dirty="0">
                <a:solidFill>
                  <a:schemeClr val="tx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Introduction to Information compression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en-US" sz="2400" dirty="0">
                <a:solidFill>
                  <a:schemeClr val="tx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Source Coding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en-US" sz="2400" dirty="0">
                <a:solidFill>
                  <a:schemeClr val="tx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Information and Entropy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en-US" sz="2400" dirty="0">
                <a:solidFill>
                  <a:schemeClr val="tx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Variable length coding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en-US" sz="2400" dirty="0">
                <a:solidFill>
                  <a:schemeClr val="tx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Quantization</a:t>
            </a:r>
          </a:p>
          <a:p>
            <a:endParaRPr lang="en-US" altLang="en-US" sz="2400" dirty="0">
              <a:solidFill>
                <a:schemeClr val="bg2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Multimedia Systems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en-US" sz="2400" dirty="0">
                <a:solidFill>
                  <a:schemeClr val="bg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Image and Lossy Compression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en-US" sz="2400" dirty="0">
                <a:solidFill>
                  <a:schemeClr val="bg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Transforms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en-US" sz="2400" dirty="0">
                <a:solidFill>
                  <a:schemeClr val="bg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JPEG Quantization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en-US" sz="2400" dirty="0">
                <a:solidFill>
                  <a:schemeClr val="bg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JPEG Lossless Compression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en-US" sz="2400" dirty="0">
              <a:solidFill>
                <a:schemeClr val="tx1">
                  <a:lumMod val="95000"/>
                  <a:lumOff val="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Video Compression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Motion Compensation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88EB444-D00C-1D4A-9F0E-36FB424D015E}"/>
              </a:ext>
            </a:extLst>
          </p:cNvPr>
          <p:cNvSpPr/>
          <p:nvPr/>
        </p:nvSpPr>
        <p:spPr>
          <a:xfrm>
            <a:off x="6012160" y="1628800"/>
            <a:ext cx="28083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BF0F073-018C-7A48-8940-42474A64E592}"/>
              </a:ext>
            </a:extLst>
          </p:cNvPr>
          <p:cNvSpPr/>
          <p:nvPr/>
        </p:nvSpPr>
        <p:spPr>
          <a:xfrm>
            <a:off x="6012160" y="4437112"/>
            <a:ext cx="28083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9717885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B1C04DA-527F-0844-B731-A2B9F06AFE61}"/>
              </a:ext>
            </a:extLst>
          </p:cNvPr>
          <p:cNvPicPr/>
          <p:nvPr/>
        </p:nvPicPr>
        <p:blipFill rotWithShape="1">
          <a:blip r:embed="rId2"/>
          <a:srcRect b="10489"/>
          <a:stretch/>
        </p:blipFill>
        <p:spPr>
          <a:xfrm>
            <a:off x="107504" y="1359739"/>
            <a:ext cx="8568952" cy="430151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3311697-C26B-7447-8B45-952DFFA41FDF}"/>
              </a:ext>
            </a:extLst>
          </p:cNvPr>
          <p:cNvSpPr/>
          <p:nvPr/>
        </p:nvSpPr>
        <p:spPr>
          <a:xfrm>
            <a:off x="323528" y="116632"/>
            <a:ext cx="5357557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300" b="1" dirty="0"/>
              <a:t>I-P-B Structure - example </a:t>
            </a:r>
          </a:p>
        </p:txBody>
      </p:sp>
    </p:spTree>
    <p:extLst>
      <p:ext uri="{BB962C8B-B14F-4D97-AF65-F5344CB8AC3E}">
        <p14:creationId xmlns:p14="http://schemas.microsoft.com/office/powerpoint/2010/main" val="707460415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4"/>
          <p:cNvSpPr>
            <a:spLocks noGrp="1" noChangeArrowheads="1"/>
          </p:cNvSpPr>
          <p:nvPr>
            <p:ph type="title"/>
          </p:nvPr>
        </p:nvSpPr>
        <p:spPr>
          <a:xfrm>
            <a:off x="330200" y="653646"/>
            <a:ext cx="8489950" cy="1296988"/>
          </a:xfrm>
        </p:spPr>
        <p:txBody>
          <a:bodyPr/>
          <a:lstStyle/>
          <a:p>
            <a:pPr eaLnBrk="1" hangingPunct="1"/>
            <a:r>
              <a:rPr lang="en-GB" dirty="0"/>
              <a:t>History of Video Compression Standards</a:t>
            </a:r>
          </a:p>
        </p:txBody>
      </p:sp>
      <p:sp>
        <p:nvSpPr>
          <p:cNvPr id="50218" name="Slide Number Placeholder 41"/>
          <p:cNvSpPr>
            <a:spLocks noGrp="1"/>
          </p:cNvSpPr>
          <p:nvPr>
            <p:ph type="sldNum" sz="quarter" idx="10"/>
          </p:nvPr>
        </p:nvSpPr>
        <p:spPr>
          <a:xfrm>
            <a:off x="8379153" y="6386695"/>
            <a:ext cx="440997" cy="304440"/>
          </a:xfrm>
          <a:noFill/>
        </p:spPr>
        <p:txBody>
          <a:bodyPr/>
          <a:lstStyle/>
          <a:p>
            <a:fld id="{3BB0297B-81F6-4BFE-909A-70D1357A1D8F}" type="slidenum">
              <a:rPr lang="en-GB" smtClean="0"/>
              <a:pPr/>
              <a:t>21</a:t>
            </a:fld>
            <a:endParaRPr lang="en-GB"/>
          </a:p>
        </p:txBody>
      </p:sp>
      <p:grpSp>
        <p:nvGrpSpPr>
          <p:cNvPr id="50176" name="Group 50175"/>
          <p:cNvGrpSpPr/>
          <p:nvPr/>
        </p:nvGrpSpPr>
        <p:grpSpPr>
          <a:xfrm>
            <a:off x="569755" y="1605023"/>
            <a:ext cx="7557060" cy="4636064"/>
            <a:chOff x="569755" y="1605023"/>
            <a:chExt cx="7557060" cy="4636064"/>
          </a:xfrm>
        </p:grpSpPr>
        <p:cxnSp>
          <p:nvCxnSpPr>
            <p:cNvPr id="6" name="Straight Arrow Connector 5"/>
            <p:cNvCxnSpPr/>
            <p:nvPr/>
          </p:nvCxnSpPr>
          <p:spPr bwMode="auto">
            <a:xfrm>
              <a:off x="1331640" y="5712029"/>
              <a:ext cx="6480448" cy="392"/>
            </a:xfrm>
            <a:prstGeom prst="straightConnector1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9" name="Straight Arrow Connector 8"/>
            <p:cNvCxnSpPr/>
            <p:nvPr/>
          </p:nvCxnSpPr>
          <p:spPr bwMode="auto">
            <a:xfrm flipV="1">
              <a:off x="1537998" y="1873239"/>
              <a:ext cx="0" cy="3936313"/>
            </a:xfrm>
            <a:prstGeom prst="straightConnector1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2" name="Right Arrow 11"/>
            <p:cNvSpPr/>
            <p:nvPr/>
          </p:nvSpPr>
          <p:spPr bwMode="auto">
            <a:xfrm rot="19529363">
              <a:off x="1311690" y="3482311"/>
              <a:ext cx="6077457" cy="615641"/>
            </a:xfrm>
            <a:prstGeom prst="rightArrow">
              <a:avLst>
                <a:gd name="adj1" fmla="val 50000"/>
                <a:gd name="adj2" fmla="val 70363"/>
              </a:avLst>
            </a:prstGeom>
            <a:gradFill flip="none" rotWithShape="1">
              <a:gsLst>
                <a:gs pos="0">
                  <a:srgbClr val="00B0F0"/>
                </a:gs>
                <a:gs pos="83000">
                  <a:schemeClr val="bg1"/>
                </a:gs>
              </a:gsLst>
              <a:path path="circle">
                <a:fillToRect l="100000" t="100000"/>
              </a:path>
              <a:tileRect r="-100000" b="-100000"/>
            </a:gra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5" name="Oval 14"/>
            <p:cNvSpPr/>
            <p:nvPr/>
          </p:nvSpPr>
          <p:spPr bwMode="auto">
            <a:xfrm>
              <a:off x="1798070" y="4870867"/>
              <a:ext cx="1296144" cy="576064"/>
            </a:xfrm>
            <a:prstGeom prst="ellipse">
              <a:avLst/>
            </a:prstGeom>
            <a:solidFill>
              <a:srgbClr val="76D6FF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MPEG-1</a:t>
              </a:r>
            </a:p>
          </p:txBody>
        </p:sp>
        <p:sp>
          <p:nvSpPr>
            <p:cNvPr id="16" name="Oval 15"/>
            <p:cNvSpPr/>
            <p:nvPr/>
          </p:nvSpPr>
          <p:spPr bwMode="auto">
            <a:xfrm>
              <a:off x="2895081" y="4294802"/>
              <a:ext cx="1296144" cy="576064"/>
            </a:xfrm>
            <a:prstGeom prst="ellipse">
              <a:avLst/>
            </a:prstGeom>
            <a:solidFill>
              <a:srgbClr val="76D6FF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MPEG-2</a:t>
              </a:r>
            </a:p>
          </p:txBody>
        </p:sp>
        <p:sp>
          <p:nvSpPr>
            <p:cNvPr id="17" name="Oval 16"/>
            <p:cNvSpPr/>
            <p:nvPr/>
          </p:nvSpPr>
          <p:spPr bwMode="auto">
            <a:xfrm>
              <a:off x="4191225" y="3265332"/>
              <a:ext cx="1296144" cy="576064"/>
            </a:xfrm>
            <a:prstGeom prst="ellipse">
              <a:avLst/>
            </a:prstGeom>
            <a:solidFill>
              <a:srgbClr val="76D6FF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MPEG-4</a:t>
              </a:r>
            </a:p>
          </p:txBody>
        </p:sp>
        <p:sp>
          <p:nvSpPr>
            <p:cNvPr id="18" name="Oval 17"/>
            <p:cNvSpPr/>
            <p:nvPr/>
          </p:nvSpPr>
          <p:spPr bwMode="auto">
            <a:xfrm>
              <a:off x="5265003" y="2412504"/>
              <a:ext cx="1296144" cy="576064"/>
            </a:xfrm>
            <a:prstGeom prst="ellipse">
              <a:avLst/>
            </a:prstGeom>
            <a:solidFill>
              <a:srgbClr val="76D6FF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HEVC</a:t>
              </a:r>
            </a:p>
          </p:txBody>
        </p:sp>
        <p:cxnSp>
          <p:nvCxnSpPr>
            <p:cNvPr id="8" name="Straight Connector 7"/>
            <p:cNvCxnSpPr/>
            <p:nvPr/>
          </p:nvCxnSpPr>
          <p:spPr bwMode="auto">
            <a:xfrm>
              <a:off x="1331640" y="4582834"/>
              <a:ext cx="394422" cy="3972"/>
            </a:xfrm>
            <a:prstGeom prst="line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0" name="Straight Connector 19"/>
            <p:cNvCxnSpPr/>
            <p:nvPr/>
          </p:nvCxnSpPr>
          <p:spPr bwMode="auto">
            <a:xfrm>
              <a:off x="1327283" y="3556365"/>
              <a:ext cx="394422" cy="3972"/>
            </a:xfrm>
            <a:prstGeom prst="line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1" name="Straight Connector 20"/>
            <p:cNvCxnSpPr/>
            <p:nvPr/>
          </p:nvCxnSpPr>
          <p:spPr bwMode="auto">
            <a:xfrm>
              <a:off x="1327283" y="2692025"/>
              <a:ext cx="394422" cy="3972"/>
            </a:xfrm>
            <a:prstGeom prst="line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1" name="TextBox 10"/>
            <p:cNvSpPr txBox="1"/>
            <p:nvPr/>
          </p:nvSpPr>
          <p:spPr>
            <a:xfrm>
              <a:off x="683568" y="4386590"/>
              <a:ext cx="58381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1/25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675818" y="3368675"/>
              <a:ext cx="58381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1/50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590119" y="2531259"/>
              <a:ext cx="69762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/>
                <a:t>1/100</a:t>
              </a:r>
              <a:endParaRPr lang="en-US" sz="1600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569755" y="1605023"/>
              <a:ext cx="184858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Compression ratio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7554222" y="5769371"/>
              <a:ext cx="57259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time</a:t>
              </a:r>
            </a:p>
          </p:txBody>
        </p:sp>
        <p:cxnSp>
          <p:nvCxnSpPr>
            <p:cNvPr id="28" name="Straight Connector 27"/>
            <p:cNvCxnSpPr/>
            <p:nvPr/>
          </p:nvCxnSpPr>
          <p:spPr bwMode="auto">
            <a:xfrm>
              <a:off x="2483768" y="5591148"/>
              <a:ext cx="0" cy="286124"/>
            </a:xfrm>
            <a:prstGeom prst="line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2" name="Straight Connector 31"/>
            <p:cNvCxnSpPr/>
            <p:nvPr/>
          </p:nvCxnSpPr>
          <p:spPr bwMode="auto">
            <a:xfrm>
              <a:off x="3635896" y="5591148"/>
              <a:ext cx="0" cy="286124"/>
            </a:xfrm>
            <a:prstGeom prst="line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3" name="Straight Connector 32"/>
            <p:cNvCxnSpPr/>
            <p:nvPr/>
          </p:nvCxnSpPr>
          <p:spPr bwMode="auto">
            <a:xfrm>
              <a:off x="4839297" y="5591148"/>
              <a:ext cx="0" cy="286124"/>
            </a:xfrm>
            <a:prstGeom prst="line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4" name="Straight Connector 33"/>
            <p:cNvCxnSpPr/>
            <p:nvPr/>
          </p:nvCxnSpPr>
          <p:spPr bwMode="auto">
            <a:xfrm>
              <a:off x="6084168" y="5591148"/>
              <a:ext cx="0" cy="286124"/>
            </a:xfrm>
            <a:prstGeom prst="line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6" name="TextBox 35"/>
            <p:cNvSpPr txBox="1"/>
            <p:nvPr/>
          </p:nvSpPr>
          <p:spPr>
            <a:xfrm>
              <a:off x="2203889" y="5898758"/>
              <a:ext cx="6399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/>
                <a:t>1991</a:t>
              </a:r>
              <a:endParaRPr lang="en-US" sz="1600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3315936" y="5902533"/>
              <a:ext cx="6399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1994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4499634" y="5902533"/>
              <a:ext cx="6399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2003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5746581" y="5902533"/>
              <a:ext cx="69762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2013 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4353725" y="4260580"/>
              <a:ext cx="113364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FF0000"/>
                  </a:solidFill>
                  <a:latin typeface="Bradley Hand" charset="0"/>
                  <a:ea typeface="Bradley Hand" charset="0"/>
                  <a:cs typeface="Bradley Hand" charset="0"/>
                </a:rPr>
                <a:t>DVD</a:t>
              </a:r>
            </a:p>
            <a:p>
              <a:r>
                <a:rPr lang="en-US" sz="1600" dirty="0">
                  <a:solidFill>
                    <a:srgbClr val="FF0000"/>
                  </a:solidFill>
                  <a:latin typeface="Bradley Hand" charset="0"/>
                  <a:ea typeface="Bradley Hand" charset="0"/>
                  <a:cs typeface="Bradley Hand" charset="0"/>
                </a:rPr>
                <a:t>Digital TV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2454963" y="3093820"/>
              <a:ext cx="172194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FF0000"/>
                  </a:solidFill>
                  <a:latin typeface="Bradley Hand" charset="0"/>
                  <a:ea typeface="Bradley Hand" charset="0"/>
                  <a:cs typeface="Bradley Hand" charset="0"/>
                </a:rPr>
                <a:t>Video Streaming</a:t>
              </a:r>
            </a:p>
            <a:p>
              <a:r>
                <a:rPr lang="en-US" sz="1600" dirty="0">
                  <a:solidFill>
                    <a:srgbClr val="FF0000"/>
                  </a:solidFill>
                  <a:latin typeface="Bradley Hand" charset="0"/>
                  <a:ea typeface="Bradley Hand" charset="0"/>
                  <a:cs typeface="Bradley Hand" charset="0"/>
                </a:rPr>
                <a:t>HD DVD  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2582132" y="1882041"/>
              <a:ext cx="348533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600" dirty="0">
                  <a:solidFill>
                    <a:srgbClr val="FF0000"/>
                  </a:solidFill>
                  <a:latin typeface="Bradley Hand" charset="0"/>
                  <a:ea typeface="Bradley Hand" charset="0"/>
                  <a:cs typeface="Bradley Hand" charset="0"/>
                </a:rPr>
                <a:t>Full-HD mobile broadcasting</a:t>
              </a:r>
            </a:p>
            <a:p>
              <a:pPr algn="r"/>
              <a:r>
                <a:rPr lang="en-US" sz="1600" dirty="0">
                  <a:solidFill>
                    <a:srgbClr val="FF0000"/>
                  </a:solidFill>
                  <a:latin typeface="Bradley Hand" charset="0"/>
                  <a:ea typeface="Bradley Hand" charset="0"/>
                  <a:cs typeface="Bradley Hand" charset="0"/>
                </a:rPr>
                <a:t>Ultra- HD (4K/8K) broadcasting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3127281" y="5052187"/>
              <a:ext cx="164660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FF0000"/>
                  </a:solidFill>
                  <a:latin typeface="Bradley Hand" charset="0"/>
                  <a:ea typeface="Bradley Hand" charset="0"/>
                  <a:cs typeface="Bradley Hand" charset="0"/>
                </a:rPr>
                <a:t>Video CD</a:t>
              </a:r>
            </a:p>
            <a:p>
              <a:r>
                <a:rPr lang="en-US" sz="1600" dirty="0" err="1">
                  <a:solidFill>
                    <a:srgbClr val="FF0000"/>
                  </a:solidFill>
                  <a:latin typeface="Bradley Hand" charset="0"/>
                  <a:ea typeface="Bradley Hand" charset="0"/>
                  <a:cs typeface="Bradley Hand" charset="0"/>
                </a:rPr>
                <a:t>VideoConference</a:t>
              </a:r>
              <a:endParaRPr lang="en-US" sz="1600" dirty="0">
                <a:solidFill>
                  <a:srgbClr val="FF0000"/>
                </a:solidFill>
                <a:latin typeface="Bradley Hand" charset="0"/>
                <a:ea typeface="Bradley Hand" charset="0"/>
                <a:cs typeface="Bradley Hand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282613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42216" y="1712488"/>
            <a:ext cx="8489950" cy="4770479"/>
          </a:xfrm>
        </p:spPr>
        <p:txBody>
          <a:bodyPr/>
          <a:lstStyle/>
          <a:p>
            <a:pPr eaLnBrk="1" hangingPunct="1"/>
            <a:r>
              <a:rPr lang="en-US" dirty="0"/>
              <a:t>VP8/VP9, </a:t>
            </a:r>
          </a:p>
          <a:p>
            <a:pPr eaLnBrk="1" hangingPunct="1"/>
            <a:r>
              <a:rPr lang="en-US" dirty="0"/>
              <a:t>AV1</a:t>
            </a:r>
          </a:p>
          <a:p>
            <a:pPr eaLnBrk="1" hangingPunct="1"/>
            <a:r>
              <a:rPr lang="en-US" dirty="0"/>
              <a:t>MPEG/ITU HEVC/H.265</a:t>
            </a:r>
          </a:p>
          <a:p>
            <a:pPr lvl="1" eaLnBrk="1" hangingPunct="1"/>
            <a:endParaRPr lang="en-US" dirty="0"/>
          </a:p>
          <a:p>
            <a:pPr eaLnBrk="1" hangingPunct="1">
              <a:buFont typeface=".AppleSystemUIFont" charset="-120"/>
              <a:buChar char="-"/>
            </a:pPr>
            <a:r>
              <a:rPr lang="en-US" dirty="0"/>
              <a:t>use scalar or vector quantization</a:t>
            </a:r>
          </a:p>
          <a:p>
            <a:pPr eaLnBrk="1" hangingPunct="1">
              <a:buFont typeface=".AppleSystemUIFont" charset="-120"/>
              <a:buChar char="-"/>
            </a:pPr>
            <a:r>
              <a:rPr lang="en-US" dirty="0"/>
              <a:t>use temporal compression</a:t>
            </a:r>
          </a:p>
          <a:p>
            <a:pPr eaLnBrk="1" hangingPunct="1">
              <a:buFont typeface=".AppleSystemUIFont" charset="-120"/>
              <a:buChar char="-"/>
            </a:pPr>
            <a:r>
              <a:rPr lang="en-US" dirty="0"/>
              <a:t>highly asymmetric</a:t>
            </a:r>
          </a:p>
          <a:p>
            <a:pPr eaLnBrk="1" hangingPunct="1">
              <a:buFont typeface=".AppleSystemUIFont" charset="-120"/>
              <a:buChar char="-"/>
            </a:pPr>
            <a:r>
              <a:rPr lang="en-US" dirty="0"/>
              <a:t>4K full-HD videos</a:t>
            </a:r>
          </a:p>
          <a:p>
            <a:pPr eaLnBrk="1" hangingPunct="1">
              <a:buFont typeface=".AppleSystemUIFont" charset="-120"/>
              <a:buChar char="-"/>
            </a:pPr>
            <a:r>
              <a:rPr lang="en-US" dirty="0"/>
              <a:t>Compression up to 50% compared to previous codecs</a:t>
            </a:r>
          </a:p>
        </p:txBody>
      </p:sp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Competing Codecs</a:t>
            </a:r>
          </a:p>
        </p:txBody>
      </p:sp>
      <p:sp>
        <p:nvSpPr>
          <p:cNvPr id="43012" name="Slide Number Placeholder 3"/>
          <p:cNvSpPr>
            <a:spLocks noGrp="1"/>
          </p:cNvSpPr>
          <p:nvPr>
            <p:ph type="sldNum" sz="quarter" idx="2"/>
          </p:nvPr>
        </p:nvSpPr>
        <p:spPr>
          <a:xfrm>
            <a:off x="8379153" y="6386695"/>
            <a:ext cx="453013" cy="304440"/>
          </a:xfrm>
          <a:noFill/>
        </p:spPr>
        <p:txBody>
          <a:bodyPr/>
          <a:lstStyle/>
          <a:p>
            <a:fld id="{02167BEE-70B4-4B7C-AAEA-AF7C84A532CF}" type="slidenum">
              <a:rPr lang="en-GB" smtClean="0"/>
              <a:pPr/>
              <a:t>22</a:t>
            </a:fld>
            <a:endParaRPr lang="en-GB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824" y="1569392"/>
            <a:ext cx="1900081" cy="64228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3731" y="2116742"/>
            <a:ext cx="1028686" cy="72008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3932" y="2633622"/>
            <a:ext cx="1651000" cy="406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4156" y="2474373"/>
            <a:ext cx="728961" cy="844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679113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42216" y="1712489"/>
            <a:ext cx="8489950" cy="1860528"/>
          </a:xfrm>
        </p:spPr>
        <p:txBody>
          <a:bodyPr/>
          <a:lstStyle/>
          <a:p>
            <a:pPr eaLnBrk="1" hangingPunct="1"/>
            <a:r>
              <a:rPr lang="en-US" dirty="0"/>
              <a:t>VP8/VP9, </a:t>
            </a:r>
          </a:p>
          <a:p>
            <a:pPr eaLnBrk="1" hangingPunct="1"/>
            <a:r>
              <a:rPr lang="en-US" dirty="0"/>
              <a:t>AV1</a:t>
            </a:r>
          </a:p>
          <a:p>
            <a:pPr eaLnBrk="1" hangingPunct="1"/>
            <a:r>
              <a:rPr lang="en-US" dirty="0"/>
              <a:t>MPEG/ITU HEVC/H.265</a:t>
            </a:r>
          </a:p>
        </p:txBody>
      </p:sp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Competing Codecs</a:t>
            </a:r>
          </a:p>
        </p:txBody>
      </p:sp>
      <p:sp>
        <p:nvSpPr>
          <p:cNvPr id="43012" name="Slide Number Placeholder 3"/>
          <p:cNvSpPr>
            <a:spLocks noGrp="1"/>
          </p:cNvSpPr>
          <p:nvPr>
            <p:ph type="sldNum" sz="quarter" idx="2"/>
          </p:nvPr>
        </p:nvSpPr>
        <p:spPr>
          <a:xfrm>
            <a:off x="8379153" y="6386695"/>
            <a:ext cx="453013" cy="304440"/>
          </a:xfrm>
          <a:noFill/>
        </p:spPr>
        <p:txBody>
          <a:bodyPr/>
          <a:lstStyle/>
          <a:p>
            <a:fld id="{02167BEE-70B4-4B7C-AAEA-AF7C84A532CF}" type="slidenum">
              <a:rPr lang="en-GB" smtClean="0"/>
              <a:pPr/>
              <a:t>23</a:t>
            </a:fld>
            <a:endParaRPr lang="en-GB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824" y="1569392"/>
            <a:ext cx="1900081" cy="64228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3731" y="2116742"/>
            <a:ext cx="1028686" cy="72008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3932" y="2633622"/>
            <a:ext cx="1651000" cy="406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4156" y="2474373"/>
            <a:ext cx="728961" cy="844440"/>
          </a:xfrm>
          <a:prstGeom prst="rect">
            <a:avLst/>
          </a:prstGeom>
        </p:spPr>
      </p:pic>
      <p:sp>
        <p:nvSpPr>
          <p:cNvPr id="8" name="Down Arrow 7"/>
          <p:cNvSpPr/>
          <p:nvPr/>
        </p:nvSpPr>
        <p:spPr bwMode="auto">
          <a:xfrm>
            <a:off x="3937864" y="3429000"/>
            <a:ext cx="288032" cy="758259"/>
          </a:xfrm>
          <a:prstGeom prst="downArrow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0155" y="5668630"/>
            <a:ext cx="2482889" cy="6531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745" y="4300651"/>
            <a:ext cx="2625093" cy="163346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088" y="5072952"/>
            <a:ext cx="1586016" cy="119135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5577" y="4635784"/>
            <a:ext cx="1488370" cy="83720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2785" y="4407392"/>
            <a:ext cx="792360" cy="7668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8531" y="4565879"/>
            <a:ext cx="1425490" cy="931511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Performance comparison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>
          <a:xfrm>
            <a:off x="8379153" y="6386695"/>
            <a:ext cx="513327" cy="304440"/>
          </a:xfrm>
        </p:spPr>
        <p:txBody>
          <a:bodyPr/>
          <a:lstStyle/>
          <a:p>
            <a:pPr>
              <a:defRPr/>
            </a:pPr>
            <a:fld id="{49805A95-33E3-48C0-B6EE-0971666FB104}" type="slidenum">
              <a:rPr lang="en-GB" smtClean="0"/>
              <a:pPr>
                <a:defRPr/>
              </a:pPr>
              <a:t>24</a:t>
            </a:fld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728" y="1700808"/>
            <a:ext cx="4535358" cy="357114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30200" y="5517232"/>
            <a:ext cx="868079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Times New Roman" charset="0"/>
                <a:ea typeface="Times New Roman" charset="0"/>
                <a:cs typeface="Times New Roman" charset="0"/>
              </a:rPr>
              <a:t>“Rate-distortion performance of contemporary video codecs: Comparison of Google/</a:t>
            </a:r>
            <a:r>
              <a:rPr lang="en-US" sz="1400" dirty="0" err="1">
                <a:latin typeface="Times New Roman" charset="0"/>
                <a:ea typeface="Times New Roman" charset="0"/>
                <a:cs typeface="Times New Roman" charset="0"/>
              </a:rPr>
              <a:t>WebM</a:t>
            </a:r>
            <a:r>
              <a:rPr lang="en-US" sz="1400" dirty="0">
                <a:latin typeface="Times New Roman" charset="0"/>
                <a:ea typeface="Times New Roman" charset="0"/>
                <a:cs typeface="Times New Roman" charset="0"/>
              </a:rPr>
              <a:t> VP8, AVC/H. 264, and HEVC </a:t>
            </a:r>
            <a:r>
              <a:rPr lang="en-US" sz="1400" dirty="0" err="1">
                <a:latin typeface="Times New Roman" charset="0"/>
                <a:ea typeface="Times New Roman" charset="0"/>
                <a:cs typeface="Times New Roman" charset="0"/>
              </a:rPr>
              <a:t>TMuC</a:t>
            </a:r>
            <a:r>
              <a:rPr lang="en-US" sz="1400" dirty="0">
                <a:latin typeface="Times New Roman" charset="0"/>
                <a:ea typeface="Times New Roman" charset="0"/>
                <a:cs typeface="Times New Roman" charset="0"/>
              </a:rPr>
              <a:t>”,  E </a:t>
            </a:r>
            <a:r>
              <a:rPr lang="en-US" sz="1400" dirty="0" err="1">
                <a:latin typeface="Times New Roman" charset="0"/>
                <a:ea typeface="Times New Roman" charset="0"/>
                <a:cs typeface="Times New Roman" charset="0"/>
              </a:rPr>
              <a:t>Ohwovoriole</a:t>
            </a:r>
            <a:r>
              <a:rPr lang="en-US" sz="1400" dirty="0">
                <a:latin typeface="Times New Roman" charset="0"/>
                <a:ea typeface="Times New Roman" charset="0"/>
                <a:cs typeface="Times New Roman" charset="0"/>
              </a:rPr>
              <a:t> and Y </a:t>
            </a:r>
            <a:r>
              <a:rPr lang="en-US" sz="1400" dirty="0" err="1">
                <a:latin typeface="Times New Roman" charset="0"/>
                <a:ea typeface="Times New Roman" charset="0"/>
                <a:cs typeface="Times New Roman" charset="0"/>
              </a:rPr>
              <a:t>Andreopoulos</a:t>
            </a:r>
            <a:r>
              <a:rPr lang="en-US" sz="1400" dirty="0">
                <a:latin typeface="Times New Roman" charset="0"/>
                <a:ea typeface="Times New Roman" charset="0"/>
                <a:cs typeface="Times New Roman" charset="0"/>
              </a:rPr>
              <a:t> - LENS </a:t>
            </a:r>
            <a:r>
              <a:rPr lang="en-US" sz="1400" dirty="0" err="1">
                <a:latin typeface="Times New Roman" charset="0"/>
                <a:ea typeface="Times New Roman" charset="0"/>
                <a:cs typeface="Times New Roman" charset="0"/>
              </a:rPr>
              <a:t>Symp</a:t>
            </a:r>
            <a:r>
              <a:rPr lang="en-US" sz="1400" dirty="0">
                <a:latin typeface="Times New Roman" charset="0"/>
                <a:ea typeface="Times New Roman" charset="0"/>
                <a:cs typeface="Times New Roman" charset="0"/>
              </a:rPr>
              <a:t>., London, 2010.</a:t>
            </a:r>
          </a:p>
          <a:p>
            <a:r>
              <a:rPr lang="en-US" sz="1400" u="sng" dirty="0">
                <a:solidFill>
                  <a:srgbClr val="0950D0"/>
                </a:solidFill>
                <a:latin typeface="Times New Roman" charset="0"/>
                <a:ea typeface="Times New Roman" charset="0"/>
                <a:cs typeface="Times New Roman" charset="0"/>
                <a:hlinkClick r:id="rId3"/>
              </a:rPr>
              <a:t>http://www.ee.ucl.ac.uk/~iandreop/OHWOVORIOLE_LCS_2010_H264_VP8_HEVC_comparison.pdf</a:t>
            </a:r>
          </a:p>
        </p:txBody>
      </p:sp>
    </p:spTree>
    <p:extLst>
      <p:ext uri="{BB962C8B-B14F-4D97-AF65-F5344CB8AC3E}">
        <p14:creationId xmlns:p14="http://schemas.microsoft.com/office/powerpoint/2010/main" val="844908004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4"/>
          <p:cNvSpPr>
            <a:spLocks noGrp="1" noChangeArrowheads="1"/>
          </p:cNvSpPr>
          <p:nvPr>
            <p:ph type="title"/>
          </p:nvPr>
        </p:nvSpPr>
        <p:spPr>
          <a:xfrm>
            <a:off x="258514" y="86732"/>
            <a:ext cx="8489950" cy="605964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GB" dirty="0"/>
              <a:t>Raw Bandwidth</a:t>
            </a:r>
          </a:p>
        </p:txBody>
      </p:sp>
      <p:graphicFrame>
        <p:nvGraphicFramePr>
          <p:cNvPr id="274495" name="Group 63"/>
          <p:cNvGraphicFramePr>
            <a:graphicFrameLocks noGrp="1"/>
          </p:cNvGraphicFramePr>
          <p:nvPr>
            <p:ph type="tbl" idx="1"/>
            <p:extLst>
              <p:ext uri="{D42A27DB-BD31-4B8C-83A1-F6EECF244321}">
                <p14:modId xmlns:p14="http://schemas.microsoft.com/office/powerpoint/2010/main" val="1311429748"/>
              </p:ext>
            </p:extLst>
          </p:nvPr>
        </p:nvGraphicFramePr>
        <p:xfrm>
          <a:off x="467544" y="2014524"/>
          <a:ext cx="8280920" cy="2926644"/>
        </p:xfrm>
        <a:graphic>
          <a:graphicData uri="http://schemas.openxmlformats.org/drawingml/2006/table">
            <a:tbl>
              <a:tblPr/>
              <a:tblGrid>
                <a:gridCol w="22772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91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8015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6218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1216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7654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Resolution (</a:t>
                      </a:r>
                      <a:r>
                        <a:rPr kumimoji="0" 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WxL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24bit@25fps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8bit@25fps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8bit@15fps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8bit@5fps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754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4K (3840x2160)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5 </a:t>
                      </a:r>
                      <a:r>
                        <a:rPr kumimoji="0" lang="en-GB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Gbit</a:t>
                      </a:r>
                      <a:r>
                        <a:rPr kumimoji="0" lang="en-GB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/s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Unicode MS" pitchFamily="34" charset="-128"/>
                        </a:rPr>
                        <a:t>1.6 </a:t>
                      </a:r>
                      <a:r>
                        <a:rPr kumimoji="0" lang="en-GB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Unicode MS" pitchFamily="34" charset="-128"/>
                        </a:rPr>
                        <a:t>Gbit</a:t>
                      </a:r>
                      <a:r>
                        <a:rPr kumimoji="0" lang="en-GB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Unicode MS" pitchFamily="34" charset="-128"/>
                        </a:rPr>
                        <a:t>/s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Unicode MS" pitchFamily="34" charset="-128"/>
                        </a:rPr>
                        <a:t>995 Mbit/s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Unicode MS" pitchFamily="34" charset="-128"/>
                        </a:rPr>
                        <a:t>331 Mbit/s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754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HDTV (1920x1080)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1.3 </a:t>
                      </a:r>
                      <a:r>
                        <a:rPr kumimoji="0" lang="en-GB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Gbit</a:t>
                      </a:r>
                      <a:r>
                        <a:rPr kumimoji="0" lang="en-GB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/s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Unicode MS" pitchFamily="34" charset="-128"/>
                        </a:rPr>
                        <a:t>414 Mbit/s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Unicode MS" pitchFamily="34" charset="-128"/>
                        </a:rPr>
                        <a:t>248 Mbit/s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Unicode MS" pitchFamily="34" charset="-128"/>
                        </a:rPr>
                        <a:t>83 Mbit/s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754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VGA (640x480) 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Unicode MS" pitchFamily="34" charset="-128"/>
                        </a:rPr>
                        <a:t>184 Mbit/s</a:t>
                      </a:r>
                      <a:endParaRPr kumimoji="0" lang="en-GB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Unicode MS" pitchFamily="34" charset="-128"/>
                        </a:rPr>
                        <a:t>61 Mbit/s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Unicode MS" pitchFamily="34" charset="-128"/>
                        </a:rPr>
                        <a:t>36 Mbit/s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Unicode MS" pitchFamily="34" charset="-128"/>
                        </a:rPr>
                        <a:t>12 Mbit/s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335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SCIF (704x576) 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240 Mbit/s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80 Mbit/s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48 Mbit/s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16 Mbit/s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CIF (352x288) 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60 Mbit/s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60 Mbit/s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12 Mbit/s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4 Mbit/s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QCIF (176x144) 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12 Mbit/s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12 Mbit/s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 Mbit/s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 Mbit/s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50218" name="Slide Number Placeholder 41"/>
          <p:cNvSpPr>
            <a:spLocks noGrp="1"/>
          </p:cNvSpPr>
          <p:nvPr>
            <p:ph type="sldNum" sz="quarter" idx="10"/>
          </p:nvPr>
        </p:nvSpPr>
        <p:spPr>
          <a:xfrm>
            <a:off x="8532440" y="6492320"/>
            <a:ext cx="874440" cy="304440"/>
          </a:xfrm>
          <a:noFill/>
        </p:spPr>
        <p:txBody>
          <a:bodyPr/>
          <a:lstStyle/>
          <a:p>
            <a:fld id="{3BB0297B-81F6-4BFE-909A-70D1357A1D8F}" type="slidenum">
              <a:rPr lang="en-GB" smtClean="0"/>
              <a:pPr/>
              <a:t>25</a:t>
            </a:fld>
            <a:endParaRPr lang="en-GB"/>
          </a:p>
        </p:txBody>
      </p:sp>
      <p:sp>
        <p:nvSpPr>
          <p:cNvPr id="50217" name="Rectangle 64"/>
          <p:cNvSpPr>
            <a:spLocks noChangeArrowheads="1"/>
          </p:cNvSpPr>
          <p:nvPr/>
        </p:nvSpPr>
        <p:spPr bwMode="auto">
          <a:xfrm>
            <a:off x="323850" y="5179142"/>
            <a:ext cx="8795998" cy="120032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GB" dirty="0"/>
              <a:t>Uncompressed video is </a:t>
            </a:r>
            <a:r>
              <a:rPr lang="en-GB" b="1" dirty="0"/>
              <a:t>BIG</a:t>
            </a:r>
            <a:r>
              <a:rPr lang="en-GB" dirty="0"/>
              <a:t> </a:t>
            </a:r>
          </a:p>
          <a:p>
            <a:pPr marL="285750" indent="-285750">
              <a:buFont typeface="Arial" charset="0"/>
              <a:buChar char="•"/>
            </a:pPr>
            <a:r>
              <a:rPr lang="en-GB" dirty="0"/>
              <a:t>A DVD would hold max 5 secs of uncompressed video at 1920x1080 resolution</a:t>
            </a:r>
          </a:p>
          <a:p>
            <a:pPr marL="285750" indent="-285750">
              <a:buFont typeface="Arial" charset="0"/>
              <a:buChar char="•"/>
            </a:pPr>
            <a:r>
              <a:rPr lang="en-GB" dirty="0"/>
              <a:t>6 MHz channel for transmission therefore maximum possible bitrate is 18 Mb/sec </a:t>
            </a:r>
          </a:p>
          <a:p>
            <a:pPr marL="285750" indent="-285750">
              <a:buFont typeface="Arial" charset="0"/>
              <a:buChar char="•"/>
            </a:pPr>
            <a:r>
              <a:rPr lang="en-GB" dirty="0"/>
              <a:t>Requires compression of 83:1 </a:t>
            </a:r>
          </a:p>
        </p:txBody>
      </p:sp>
      <p:sp>
        <p:nvSpPr>
          <p:cNvPr id="2" name="Rectangle 1"/>
          <p:cNvSpPr/>
          <p:nvPr/>
        </p:nvSpPr>
        <p:spPr>
          <a:xfrm>
            <a:off x="1724509" y="1307608"/>
            <a:ext cx="5688632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1C1C1C"/>
                </a:solidFill>
                <a:latin typeface="Times New Roman" charset="0"/>
                <a:ea typeface="Times New Roman" charset="0"/>
                <a:cs typeface="Times New Roman" charset="0"/>
              </a:rPr>
              <a:t>Raw Bandwidth = color depths </a:t>
            </a:r>
            <a:r>
              <a:rPr lang="en-US" dirty="0">
                <a:solidFill>
                  <a:srgbClr val="1C1C1C"/>
                </a:solidFill>
                <a:ea typeface="Arial" charset="0"/>
                <a:cs typeface="Arial" charset="0"/>
              </a:rPr>
              <a:t>*</a:t>
            </a:r>
            <a:r>
              <a:rPr lang="en-US" dirty="0">
                <a:solidFill>
                  <a:srgbClr val="1C1C1C"/>
                </a:solidFill>
                <a:latin typeface="Times New Roman" charset="0"/>
                <a:ea typeface="Times New Roman" charset="0"/>
                <a:cs typeface="Times New Roman" charset="0"/>
              </a:rPr>
              <a:t> W </a:t>
            </a:r>
            <a:r>
              <a:rPr lang="en-US" dirty="0">
                <a:solidFill>
                  <a:srgbClr val="1C1C1C"/>
                </a:solidFill>
                <a:ea typeface="Arial" charset="0"/>
                <a:cs typeface="Arial" charset="0"/>
              </a:rPr>
              <a:t>*</a:t>
            </a:r>
            <a:r>
              <a:rPr lang="en-US" dirty="0">
                <a:solidFill>
                  <a:srgbClr val="1C1C1C"/>
                </a:solidFill>
                <a:latin typeface="Times New Roman" charset="0"/>
                <a:ea typeface="Times New Roman" charset="0"/>
                <a:cs typeface="Times New Roman" charset="0"/>
              </a:rPr>
              <a:t> L </a:t>
            </a:r>
            <a:r>
              <a:rPr lang="en-US" dirty="0">
                <a:solidFill>
                  <a:srgbClr val="1C1C1C"/>
                </a:solidFill>
                <a:ea typeface="Arial" charset="0"/>
                <a:cs typeface="Arial" charset="0"/>
              </a:rPr>
              <a:t>*</a:t>
            </a:r>
            <a:r>
              <a:rPr lang="en-US" dirty="0">
                <a:solidFill>
                  <a:srgbClr val="1C1C1C"/>
                </a:solidFill>
                <a:latin typeface="Times New Roman" charset="0"/>
                <a:ea typeface="Times New Roman" charset="0"/>
                <a:cs typeface="Times New Roman" charset="0"/>
              </a:rPr>
              <a:t> refresh frequency</a:t>
            </a:r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4"/>
          <p:cNvSpPr>
            <a:spLocks noGrp="1" noChangeArrowheads="1"/>
          </p:cNvSpPr>
          <p:nvPr>
            <p:ph type="title"/>
          </p:nvPr>
        </p:nvSpPr>
        <p:spPr>
          <a:xfrm>
            <a:off x="395536" y="692696"/>
            <a:ext cx="8489950" cy="792088"/>
          </a:xfrm>
        </p:spPr>
        <p:txBody>
          <a:bodyPr/>
          <a:lstStyle/>
          <a:p>
            <a:pPr eaLnBrk="1" hangingPunct="1"/>
            <a:r>
              <a:rPr lang="en-GB" dirty="0"/>
              <a:t>Future Video Applications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2696833"/>
            <a:ext cx="1802000" cy="158417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112" y="1432207"/>
            <a:ext cx="3152555" cy="177331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3486" y="4326545"/>
            <a:ext cx="5300288" cy="2279124"/>
          </a:xfrm>
          <a:prstGeom prst="rect">
            <a:avLst/>
          </a:prstGeom>
        </p:spPr>
      </p:pic>
      <p:sp>
        <p:nvSpPr>
          <p:cNvPr id="11" name="Rectangle 64"/>
          <p:cNvSpPr>
            <a:spLocks noChangeArrowheads="1"/>
          </p:cNvSpPr>
          <p:nvPr/>
        </p:nvSpPr>
        <p:spPr bwMode="auto">
          <a:xfrm>
            <a:off x="1619672" y="1576627"/>
            <a:ext cx="3816424" cy="64633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r"/>
            <a:r>
              <a:rPr lang="en-GB" dirty="0"/>
              <a:t>Immersive Communications (</a:t>
            </a:r>
            <a:r>
              <a:rPr lang="en-GB" dirty="0" err="1"/>
              <a:t>holoportation</a:t>
            </a:r>
            <a:r>
              <a:rPr lang="en-GB" dirty="0"/>
              <a:t>, from Microsoft)</a:t>
            </a:r>
          </a:p>
        </p:txBody>
      </p:sp>
      <p:sp>
        <p:nvSpPr>
          <p:cNvPr id="12" name="Rectangle 64"/>
          <p:cNvSpPr>
            <a:spLocks noChangeArrowheads="1"/>
          </p:cNvSpPr>
          <p:nvPr/>
        </p:nvSpPr>
        <p:spPr bwMode="auto">
          <a:xfrm>
            <a:off x="2210256" y="3466820"/>
            <a:ext cx="2048822" cy="64633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r>
              <a:rPr lang="en-GB" dirty="0"/>
              <a:t>Virtual Reality, 360 Videos</a:t>
            </a:r>
          </a:p>
        </p:txBody>
      </p:sp>
      <p:sp>
        <p:nvSpPr>
          <p:cNvPr id="13" name="Rectangle 64"/>
          <p:cNvSpPr>
            <a:spLocks noChangeArrowheads="1"/>
          </p:cNvSpPr>
          <p:nvPr/>
        </p:nvSpPr>
        <p:spPr bwMode="auto">
          <a:xfrm>
            <a:off x="967135" y="4803611"/>
            <a:ext cx="2514756" cy="64633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r"/>
            <a:r>
              <a:rPr lang="en-GB" dirty="0"/>
              <a:t>Telepresence </a:t>
            </a:r>
          </a:p>
          <a:p>
            <a:pPr algn="r"/>
            <a:r>
              <a:rPr lang="en-GB" dirty="0"/>
              <a:t>(from Cisco)</a:t>
            </a:r>
          </a:p>
        </p:txBody>
      </p:sp>
    </p:spTree>
    <p:extLst>
      <p:ext uri="{BB962C8B-B14F-4D97-AF65-F5344CB8AC3E}">
        <p14:creationId xmlns:p14="http://schemas.microsoft.com/office/powerpoint/2010/main" val="15190166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3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323850" y="1989138"/>
            <a:ext cx="8489950" cy="3457575"/>
          </a:xfrm>
        </p:spPr>
        <p:txBody>
          <a:bodyPr>
            <a:normAutofit lnSpcReduction="10000"/>
          </a:bodyPr>
          <a:lstStyle/>
          <a:p>
            <a:pPr eaLnBrk="1" hangingPunct="1"/>
            <a:r>
              <a:rPr lang="en-GB"/>
              <a:t>Requirements for Coding of each Source</a:t>
            </a:r>
          </a:p>
          <a:p>
            <a:pPr eaLnBrk="1" hangingPunct="1"/>
            <a:r>
              <a:rPr lang="en-GB"/>
              <a:t>Speech Coding Principle</a:t>
            </a:r>
          </a:p>
          <a:p>
            <a:pPr eaLnBrk="1" hangingPunct="1"/>
            <a:r>
              <a:rPr lang="en-GB"/>
              <a:t>Discontinuous Transmission</a:t>
            </a:r>
          </a:p>
          <a:p>
            <a:pPr eaLnBrk="1" hangingPunct="1"/>
            <a:r>
              <a:rPr lang="en-GB"/>
              <a:t>GSM Speech Coding</a:t>
            </a:r>
          </a:p>
          <a:p>
            <a:pPr lvl="1" eaLnBrk="1" hangingPunct="1"/>
            <a:r>
              <a:rPr lang="en-GB"/>
              <a:t>RPE-LPC</a:t>
            </a:r>
          </a:p>
          <a:p>
            <a:pPr lvl="1" eaLnBrk="1" hangingPunct="1"/>
            <a:r>
              <a:rPr lang="en-GB"/>
              <a:t>Enhanced Full Rate </a:t>
            </a:r>
          </a:p>
          <a:p>
            <a:pPr eaLnBrk="1" hangingPunct="1"/>
            <a:r>
              <a:rPr lang="en-GB"/>
              <a:t>Different Video Coding Formats, motion compensation</a:t>
            </a:r>
          </a:p>
          <a:p>
            <a:pPr lvl="1" eaLnBrk="1" hangingPunct="1"/>
            <a:endParaRPr lang="en-GB"/>
          </a:p>
        </p:txBody>
      </p:sp>
      <p:sp>
        <p:nvSpPr>
          <p:cNvPr id="5120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/>
              <a:t>Speech/Audio/Video Coding Summary</a:t>
            </a:r>
          </a:p>
        </p:txBody>
      </p:sp>
      <p:sp>
        <p:nvSpPr>
          <p:cNvPr id="51205" name="Slide Number Placeholder 4"/>
          <p:cNvSpPr>
            <a:spLocks noGrp="1"/>
          </p:cNvSpPr>
          <p:nvPr>
            <p:ph type="sldNum" sz="quarter" idx="2"/>
          </p:nvPr>
        </p:nvSpPr>
        <p:spPr>
          <a:xfrm>
            <a:off x="8379153" y="6386695"/>
            <a:ext cx="434647" cy="304440"/>
          </a:xfrm>
          <a:noFill/>
        </p:spPr>
        <p:txBody>
          <a:bodyPr/>
          <a:lstStyle/>
          <a:p>
            <a:fld id="{D5565E67-4EB2-4663-93A2-BB32867CF19E}" type="slidenum">
              <a:rPr lang="en-GB" smtClean="0"/>
              <a:pPr/>
              <a:t>27</a:t>
            </a:fld>
            <a:endParaRPr lang="en-GB" dirty="0"/>
          </a:p>
        </p:txBody>
      </p:sp>
      <p:sp>
        <p:nvSpPr>
          <p:cNvPr id="51204" name="Rectangle 3"/>
          <p:cNvSpPr>
            <a:spLocks noChangeArrowheads="1"/>
          </p:cNvSpPr>
          <p:nvPr/>
        </p:nvSpPr>
        <p:spPr bwMode="auto">
          <a:xfrm>
            <a:off x="838200" y="1828800"/>
            <a:ext cx="7924800" cy="37338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88" tIns="44450" rIns="90488" bIns="44450"/>
          <a:lstStyle/>
          <a:p>
            <a:pPr marL="285750" indent="-285750" eaLnBrk="0" hangingPunct="0">
              <a:lnSpc>
                <a:spcPct val="90000"/>
              </a:lnSpc>
              <a:spcBef>
                <a:spcPct val="30000"/>
              </a:spcBef>
              <a:buClr>
                <a:schemeClr val="tx1"/>
              </a:buClr>
              <a:buSzPct val="75000"/>
              <a:buFont typeface="Wingdings" pitchFamily="2" charset="2"/>
              <a:buChar char="n"/>
            </a:pPr>
            <a:endParaRPr lang="en-US" sz="2400" b="1">
              <a:latin typeface="Times New Roman" pitchFamily="18" charset="0"/>
            </a:endParaRPr>
          </a:p>
        </p:txBody>
      </p:sp>
    </p:spTree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0375" y="1341190"/>
            <a:ext cx="8229600" cy="5040138"/>
          </a:xfrm>
        </p:spPr>
        <p:txBody>
          <a:bodyPr/>
          <a:lstStyle/>
          <a:p>
            <a:pPr eaLnBrk="1" hangingPunct="1"/>
            <a:r>
              <a:rPr lang="en-GB" sz="2000" dirty="0"/>
              <a:t>3G Latest</a:t>
            </a:r>
          </a:p>
          <a:p>
            <a:pPr eaLnBrk="1" hangingPunct="1">
              <a:buFontTx/>
              <a:buNone/>
            </a:pPr>
            <a:r>
              <a:rPr lang="en-GB" sz="2000" dirty="0">
                <a:solidFill>
                  <a:srgbClr val="0070C0"/>
                </a:solidFill>
              </a:rPr>
              <a:t>		</a:t>
            </a:r>
            <a:r>
              <a:rPr lang="en-GB" sz="2000" u="sng" dirty="0">
                <a:solidFill>
                  <a:srgbClr val="0070C0"/>
                </a:solidFill>
              </a:rPr>
              <a:t>http://</a:t>
            </a:r>
            <a:r>
              <a:rPr lang="en-GB" sz="2000" u="sng" dirty="0" err="1">
                <a:solidFill>
                  <a:srgbClr val="0070C0"/>
                </a:solidFill>
              </a:rPr>
              <a:t>www.umts-forum.org</a:t>
            </a:r>
            <a:r>
              <a:rPr lang="en-GB" sz="2000" u="sng" dirty="0">
                <a:solidFill>
                  <a:srgbClr val="0070C0"/>
                </a:solidFill>
              </a:rPr>
              <a:t>/ </a:t>
            </a:r>
          </a:p>
          <a:p>
            <a:pPr eaLnBrk="1" hangingPunct="1"/>
            <a:r>
              <a:rPr lang="en-GB" sz="2000" dirty="0"/>
              <a:t>GSM Information</a:t>
            </a:r>
          </a:p>
          <a:p>
            <a:pPr eaLnBrk="1" hangingPunct="1">
              <a:buFontTx/>
              <a:buNone/>
            </a:pPr>
            <a:r>
              <a:rPr lang="en-GB" sz="2000" dirty="0">
                <a:solidFill>
                  <a:srgbClr val="0070C0"/>
                </a:solidFill>
              </a:rPr>
              <a:t>		</a:t>
            </a:r>
            <a:r>
              <a:rPr lang="en-GB" sz="2000" u="sng" dirty="0">
                <a:solidFill>
                  <a:srgbClr val="0070C0"/>
                </a:solidFill>
              </a:rPr>
              <a:t>http://</a:t>
            </a:r>
            <a:r>
              <a:rPr lang="en-GB" sz="2000" u="sng" dirty="0" err="1">
                <a:solidFill>
                  <a:srgbClr val="0070C0"/>
                </a:solidFill>
              </a:rPr>
              <a:t>www.gsmworld.com</a:t>
            </a:r>
            <a:r>
              <a:rPr lang="en-GB" sz="2000" u="sng" dirty="0">
                <a:solidFill>
                  <a:srgbClr val="0070C0"/>
                </a:solidFill>
              </a:rPr>
              <a:t>/</a:t>
            </a:r>
          </a:p>
          <a:p>
            <a:pPr eaLnBrk="1" hangingPunct="1"/>
            <a:r>
              <a:rPr lang="en-GB" sz="2000" dirty="0" err="1"/>
              <a:t>Fraunhofer</a:t>
            </a:r>
            <a:r>
              <a:rPr lang="en-GB" sz="2000" dirty="0"/>
              <a:t> Full-HD Voice</a:t>
            </a:r>
          </a:p>
          <a:p>
            <a:pPr eaLnBrk="1" hangingPunct="1">
              <a:buFontTx/>
              <a:buNone/>
            </a:pPr>
            <a:r>
              <a:rPr lang="en-GB" sz="2000" dirty="0"/>
              <a:t>		</a:t>
            </a:r>
            <a:r>
              <a:rPr lang="en-GB" sz="2000" u="sng" dirty="0">
                <a:solidFill>
                  <a:srgbClr val="0070C0"/>
                </a:solidFill>
              </a:rPr>
              <a:t>http://</a:t>
            </a:r>
            <a:r>
              <a:rPr lang="en-GB" sz="2000" u="sng" dirty="0" err="1">
                <a:solidFill>
                  <a:srgbClr val="0070C0"/>
                </a:solidFill>
              </a:rPr>
              <a:t>www.full-hd-voice.com</a:t>
            </a:r>
            <a:r>
              <a:rPr lang="en-GB" sz="2000" u="sng" dirty="0">
                <a:solidFill>
                  <a:srgbClr val="0070C0"/>
                </a:solidFill>
              </a:rPr>
              <a:t>/</a:t>
            </a:r>
            <a:r>
              <a:rPr lang="en-GB" sz="2000" dirty="0"/>
              <a:t> </a:t>
            </a:r>
          </a:p>
          <a:p>
            <a:pPr eaLnBrk="1" hangingPunct="1"/>
            <a:r>
              <a:rPr lang="en-GB" sz="2000" dirty="0"/>
              <a:t>MPEG Information</a:t>
            </a:r>
          </a:p>
          <a:p>
            <a:pPr eaLnBrk="1" hangingPunct="1">
              <a:buFontTx/>
              <a:buNone/>
            </a:pPr>
            <a:r>
              <a:rPr lang="en-GB" sz="2000" dirty="0"/>
              <a:t>		</a:t>
            </a:r>
            <a:r>
              <a:rPr lang="en-GB" sz="2000" u="sng" dirty="0">
                <a:solidFill>
                  <a:srgbClr val="0070C0"/>
                </a:solidFill>
              </a:rPr>
              <a:t>http://</a:t>
            </a:r>
            <a:r>
              <a:rPr lang="en-GB" sz="2000" u="sng" dirty="0" err="1">
                <a:solidFill>
                  <a:srgbClr val="0070C0"/>
                </a:solidFill>
              </a:rPr>
              <a:t>www.chiariglione.org</a:t>
            </a:r>
            <a:r>
              <a:rPr lang="en-GB" sz="2000" u="sng" dirty="0">
                <a:solidFill>
                  <a:srgbClr val="0070C0"/>
                </a:solidFill>
              </a:rPr>
              <a:t>/mpeg/</a:t>
            </a:r>
            <a:r>
              <a:rPr lang="en-GB" sz="2000" dirty="0"/>
              <a:t> </a:t>
            </a:r>
          </a:p>
          <a:p>
            <a:pPr eaLnBrk="1" hangingPunct="1"/>
            <a:r>
              <a:rPr lang="en-GB" sz="2000" dirty="0"/>
              <a:t>Speech Coding</a:t>
            </a:r>
          </a:p>
          <a:p>
            <a:pPr marL="0" indent="0" eaLnBrk="1" hangingPunct="1">
              <a:buNone/>
            </a:pPr>
            <a:r>
              <a:rPr lang="en-GB" sz="2000" dirty="0">
                <a:solidFill>
                  <a:srgbClr val="0070C0"/>
                </a:solidFill>
              </a:rPr>
              <a:t>	</a:t>
            </a:r>
            <a:r>
              <a:rPr lang="en-GB" sz="2000" u="sng" dirty="0">
                <a:solidFill>
                  <a:srgbClr val="0070C0"/>
                </a:solidFill>
              </a:rPr>
              <a:t>http://www-</a:t>
            </a:r>
            <a:r>
              <a:rPr lang="en-GB" sz="2000" u="sng" dirty="0" err="1">
                <a:solidFill>
                  <a:srgbClr val="0070C0"/>
                </a:solidFill>
              </a:rPr>
              <a:t>mobile.ecs.soton.ac.uk</a:t>
            </a:r>
            <a:r>
              <a:rPr lang="en-GB" sz="2000" u="sng" dirty="0">
                <a:solidFill>
                  <a:srgbClr val="0070C0"/>
                </a:solidFill>
              </a:rPr>
              <a:t>/</a:t>
            </a:r>
            <a:r>
              <a:rPr lang="en-GB" sz="2000" u="sng" dirty="0" err="1">
                <a:solidFill>
                  <a:srgbClr val="0070C0"/>
                </a:solidFill>
              </a:rPr>
              <a:t>speech_codecs</a:t>
            </a:r>
            <a:r>
              <a:rPr lang="en-GB" sz="2000" u="sng" dirty="0">
                <a:solidFill>
                  <a:srgbClr val="0070C0"/>
                </a:solidFill>
              </a:rPr>
              <a:t>/</a:t>
            </a:r>
          </a:p>
          <a:p>
            <a:pPr eaLnBrk="1" hangingPunct="1"/>
            <a:r>
              <a:rPr lang="en-GB" sz="2000" dirty="0"/>
              <a:t>Netflix </a:t>
            </a:r>
            <a:r>
              <a:rPr lang="en-GB" sz="2000" dirty="0" err="1"/>
              <a:t>TechBlog</a:t>
            </a:r>
            <a:endParaRPr lang="en-GB" sz="2000" dirty="0"/>
          </a:p>
          <a:p>
            <a:pPr marL="0" indent="0" eaLnBrk="1" hangingPunct="1">
              <a:buNone/>
            </a:pPr>
            <a:r>
              <a:rPr lang="en-GB" sz="2000" dirty="0">
                <a:solidFill>
                  <a:srgbClr val="0070C0"/>
                </a:solidFill>
              </a:rPr>
              <a:t>	</a:t>
            </a:r>
            <a:r>
              <a:rPr lang="en-US" sz="2000" u="sng" dirty="0">
                <a:solidFill>
                  <a:srgbClr val="0070C0"/>
                </a:solidFill>
              </a:rPr>
              <a:t>http://</a:t>
            </a:r>
            <a:r>
              <a:rPr lang="en-US" sz="2000" u="sng" dirty="0" err="1">
                <a:solidFill>
                  <a:srgbClr val="0070C0"/>
                </a:solidFill>
              </a:rPr>
              <a:t>techblog.netflix.com</a:t>
            </a:r>
            <a:r>
              <a:rPr lang="en-US" sz="2000" u="sng" dirty="0">
                <a:solidFill>
                  <a:srgbClr val="0070C0"/>
                </a:solidFill>
              </a:rPr>
              <a:t>/search/label/encoding</a:t>
            </a:r>
            <a:endParaRPr lang="en-GB" sz="2000" u="sng" dirty="0">
              <a:solidFill>
                <a:srgbClr val="0070C0"/>
              </a:solidFill>
            </a:endParaRPr>
          </a:p>
          <a:p>
            <a:pPr eaLnBrk="1" hangingPunct="1"/>
            <a:endParaRPr lang="en-GB" sz="2000" dirty="0"/>
          </a:p>
          <a:p>
            <a:pPr eaLnBrk="1" hangingPunct="1"/>
            <a:endParaRPr lang="en-GB" sz="2000" dirty="0"/>
          </a:p>
          <a:p>
            <a:pPr eaLnBrk="1" hangingPunct="1"/>
            <a:endParaRPr lang="en-GB" sz="2000" dirty="0"/>
          </a:p>
        </p:txBody>
      </p:sp>
      <p:sp>
        <p:nvSpPr>
          <p:cNvPr id="71682" name="Rectangle 2"/>
          <p:cNvSpPr>
            <a:spLocks noGrp="1" noChangeArrowheads="1"/>
          </p:cNvSpPr>
          <p:nvPr>
            <p:ph type="title"/>
          </p:nvPr>
        </p:nvSpPr>
        <p:spPr>
          <a:xfrm>
            <a:off x="186506" y="-315416"/>
            <a:ext cx="8489950" cy="1296988"/>
          </a:xfrm>
        </p:spPr>
        <p:txBody>
          <a:bodyPr/>
          <a:lstStyle/>
          <a:p>
            <a:pPr eaLnBrk="1" hangingPunct="1"/>
            <a:r>
              <a:rPr lang="en-GB" dirty="0"/>
              <a:t>Web References</a:t>
            </a:r>
          </a:p>
        </p:txBody>
      </p:sp>
      <p:sp>
        <p:nvSpPr>
          <p:cNvPr id="71684" name="Slide Number Placeholder 3"/>
          <p:cNvSpPr>
            <a:spLocks noGrp="1"/>
          </p:cNvSpPr>
          <p:nvPr>
            <p:ph type="sldNum" sz="quarter" idx="2"/>
          </p:nvPr>
        </p:nvSpPr>
        <p:spPr>
          <a:xfrm>
            <a:off x="8379153" y="6386695"/>
            <a:ext cx="513327" cy="304440"/>
          </a:xfrm>
          <a:noFill/>
        </p:spPr>
        <p:txBody>
          <a:bodyPr/>
          <a:lstStyle/>
          <a:p>
            <a:fld id="{72F5EB98-6CF1-46E1-9F85-4E591CACDB73}" type="slidenum">
              <a:rPr lang="en-GB" smtClean="0"/>
              <a:pPr/>
              <a:t>28</a:t>
            </a:fld>
            <a:endParaRPr lang="en-GB"/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ADF86006-01E3-D64F-A06A-033C6B7D3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BBF88C-94DF-9949-A1E3-4E344C19D5F6}" type="slidenum">
              <a:rPr lang="en-US" altLang="en-US"/>
              <a:pPr/>
              <a:t>3</a:t>
            </a:fld>
            <a:endParaRPr lang="en-US" altLang="en-US"/>
          </a:p>
        </p:txBody>
      </p:sp>
      <p:sp>
        <p:nvSpPr>
          <p:cNvPr id="542729" name="Rectangle 9">
            <a:extLst>
              <a:ext uri="{FF2B5EF4-FFF2-40B4-BE49-F238E27FC236}">
                <a16:creationId xmlns:a16="http://schemas.microsoft.com/office/drawing/2014/main" id="{4FFD593E-31D0-E44D-9848-57BE5A8A359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6815" y="-7963"/>
            <a:ext cx="8229601" cy="765522"/>
          </a:xfrm>
        </p:spPr>
        <p:txBody>
          <a:bodyPr/>
          <a:lstStyle/>
          <a:p>
            <a:r>
              <a:rPr lang="en-US" altLang="en-US"/>
              <a:t>Compressing Digital Video</a:t>
            </a:r>
          </a:p>
        </p:txBody>
      </p:sp>
      <p:pic>
        <p:nvPicPr>
          <p:cNvPr id="542724" name="Picture 4" descr="j0090386">
            <a:extLst>
              <a:ext uri="{FF2B5EF4-FFF2-40B4-BE49-F238E27FC236}">
                <a16:creationId xmlns:a16="http://schemas.microsoft.com/office/drawing/2014/main" id="{AF2CC130-4735-FE4B-9A9D-37EC726A5477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513210" y="2480519"/>
            <a:ext cx="2698750" cy="230981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42727" name="Oval 7">
            <a:extLst>
              <a:ext uri="{FF2B5EF4-FFF2-40B4-BE49-F238E27FC236}">
                <a16:creationId xmlns:a16="http://schemas.microsoft.com/office/drawing/2014/main" id="{FDFBD9B1-9CB5-7748-BC27-628120BC9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10085" y="2590056"/>
            <a:ext cx="228600" cy="228600"/>
          </a:xfrm>
          <a:prstGeom prst="ellipse">
            <a:avLst/>
          </a:prstGeom>
          <a:solidFill>
            <a:srgbClr val="F91202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542728" name="Picture 8" descr="j0090386">
            <a:extLst>
              <a:ext uri="{FF2B5EF4-FFF2-40B4-BE49-F238E27FC236}">
                <a16:creationId xmlns:a16="http://schemas.microsoft.com/office/drawing/2014/main" id="{07DC22B5-A196-C145-B00A-427020387189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800600" y="2437656"/>
            <a:ext cx="2698750" cy="23098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42731" name="Oval 11">
            <a:extLst>
              <a:ext uri="{FF2B5EF4-FFF2-40B4-BE49-F238E27FC236}">
                <a16:creationId xmlns:a16="http://schemas.microsoft.com/office/drawing/2014/main" id="{4534603C-84A4-DD40-873F-536CF6D909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29200" y="2666256"/>
            <a:ext cx="228600" cy="228600"/>
          </a:xfrm>
          <a:prstGeom prst="ellipse">
            <a:avLst/>
          </a:prstGeom>
          <a:solidFill>
            <a:srgbClr val="F91202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2732" name="Rectangle 12">
            <a:extLst>
              <a:ext uri="{FF2B5EF4-FFF2-40B4-BE49-F238E27FC236}">
                <a16:creationId xmlns:a16="http://schemas.microsoft.com/office/drawing/2014/main" id="{21C46B32-1492-BF42-B589-7579F287BE3D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457199" y="1052736"/>
            <a:ext cx="8229601" cy="5256584"/>
          </a:xfrm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 altLang="en-US" sz="2200" dirty="0"/>
              <a:t>Exploit </a:t>
            </a:r>
            <a:r>
              <a:rPr lang="en-US" altLang="en-US" sz="2200" i="1" dirty="0"/>
              <a:t>temporal redundancy</a:t>
            </a:r>
            <a:r>
              <a:rPr lang="en-US" altLang="en-US" sz="2200" dirty="0"/>
              <a:t> between frames</a:t>
            </a:r>
          </a:p>
          <a:p>
            <a:pPr lvl="1">
              <a:lnSpc>
                <a:spcPct val="90000"/>
              </a:lnSpc>
            </a:pPr>
            <a:r>
              <a:rPr lang="en-US" altLang="en-US" sz="2000" dirty="0"/>
              <a:t>Only the sun has changed position between these 2 frames</a:t>
            </a:r>
          </a:p>
          <a:p>
            <a:pPr>
              <a:lnSpc>
                <a:spcPct val="90000"/>
              </a:lnSpc>
            </a:pPr>
            <a:endParaRPr lang="en-US" altLang="en-US" sz="2600" dirty="0"/>
          </a:p>
          <a:p>
            <a:pPr>
              <a:lnSpc>
                <a:spcPct val="90000"/>
              </a:lnSpc>
            </a:pPr>
            <a:endParaRPr lang="en-US" altLang="en-US" sz="2600" dirty="0"/>
          </a:p>
          <a:p>
            <a:pPr>
              <a:lnSpc>
                <a:spcPct val="90000"/>
              </a:lnSpc>
            </a:pPr>
            <a:endParaRPr lang="en-US" altLang="en-US" sz="2600" dirty="0"/>
          </a:p>
          <a:p>
            <a:pPr>
              <a:lnSpc>
                <a:spcPct val="90000"/>
              </a:lnSpc>
            </a:pPr>
            <a:endParaRPr lang="en-US" altLang="en-US" sz="2600" dirty="0"/>
          </a:p>
          <a:p>
            <a:pPr>
              <a:lnSpc>
                <a:spcPct val="90000"/>
              </a:lnSpc>
            </a:pPr>
            <a:endParaRPr lang="en-US" altLang="en-US" sz="2600" dirty="0"/>
          </a:p>
          <a:p>
            <a:pPr>
              <a:lnSpc>
                <a:spcPct val="90000"/>
              </a:lnSpc>
            </a:pPr>
            <a:endParaRPr lang="en-US" altLang="en-US" sz="2200" dirty="0"/>
          </a:p>
          <a:p>
            <a:pPr>
              <a:lnSpc>
                <a:spcPct val="90000"/>
              </a:lnSpc>
            </a:pPr>
            <a:endParaRPr lang="en-US" altLang="en-US" sz="2200" dirty="0"/>
          </a:p>
          <a:p>
            <a:pPr>
              <a:lnSpc>
                <a:spcPct val="90000"/>
              </a:lnSpc>
            </a:pPr>
            <a:endParaRPr lang="en-US" altLang="en-US" sz="2200" dirty="0"/>
          </a:p>
          <a:p>
            <a:pPr>
              <a:lnSpc>
                <a:spcPct val="90000"/>
              </a:lnSpc>
            </a:pPr>
            <a:endParaRPr lang="en-US" altLang="en-US" sz="2200" dirty="0"/>
          </a:p>
          <a:p>
            <a:pPr>
              <a:lnSpc>
                <a:spcPct val="90000"/>
              </a:lnSpc>
            </a:pPr>
            <a:r>
              <a:rPr lang="en-US" altLang="en-US" sz="2200" dirty="0"/>
              <a:t>Exploit </a:t>
            </a:r>
            <a:r>
              <a:rPr lang="en-US" altLang="en-US" sz="2200" i="1" dirty="0"/>
              <a:t>spatial redundancy</a:t>
            </a:r>
            <a:r>
              <a:rPr lang="en-US" altLang="en-US" sz="2200" dirty="0"/>
              <a:t> within frames (like JPEG: transform, quantize, Variable Length Coding)</a:t>
            </a:r>
          </a:p>
        </p:txBody>
      </p:sp>
      <p:sp>
        <p:nvSpPr>
          <p:cNvPr id="542733" name="Text Box 13">
            <a:extLst>
              <a:ext uri="{FF2B5EF4-FFF2-40B4-BE49-F238E27FC236}">
                <a16:creationId xmlns:a16="http://schemas.microsoft.com/office/drawing/2014/main" id="{0AC595B7-015C-3349-A418-A5EEA3ED6D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33885" y="2209056"/>
            <a:ext cx="2362200" cy="360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 typeface="Wingdings" pitchFamily="2" charset="2"/>
              <a:buNone/>
            </a:pPr>
            <a:r>
              <a:rPr lang="en-US" altLang="en-US" sz="1600" dirty="0"/>
              <a:t>Previous Frame</a:t>
            </a:r>
          </a:p>
        </p:txBody>
      </p:sp>
      <p:sp>
        <p:nvSpPr>
          <p:cNvPr id="542734" name="Text Box 14">
            <a:extLst>
              <a:ext uri="{FF2B5EF4-FFF2-40B4-BE49-F238E27FC236}">
                <a16:creationId xmlns:a16="http://schemas.microsoft.com/office/drawing/2014/main" id="{B16057AF-F11C-7A40-AC2F-6205C566FB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29200" y="2132856"/>
            <a:ext cx="2286000" cy="360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 typeface="Wingdings" pitchFamily="2" charset="2"/>
              <a:buNone/>
            </a:pPr>
            <a:r>
              <a:rPr lang="en-US" altLang="en-US" sz="1600"/>
              <a:t>Current Frame</a:t>
            </a:r>
          </a:p>
        </p:txBody>
      </p:sp>
    </p:spTree>
    <p:extLst>
      <p:ext uri="{BB962C8B-B14F-4D97-AF65-F5344CB8AC3E}">
        <p14:creationId xmlns:p14="http://schemas.microsoft.com/office/powerpoint/2010/main" val="15016624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2B4E60F7-FE1A-9943-B94C-651B13147F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sz="1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algn="l" rtl="0" fontAlgn="base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n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l" rtl="0" fontAlgn="base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n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l" rtl="0" fontAlgn="base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n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l" rtl="0" fontAlgn="base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n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fld id="{416056A5-B740-5540-ADA8-77519ADA5754}" type="slidenum">
              <a:rPr lang="en-US" altLang="en-US" smtClean="0"/>
              <a:pPr/>
              <a:t>4</a:t>
            </a:fld>
            <a:endParaRPr lang="en-US" altLang="en-US"/>
          </a:p>
        </p:txBody>
      </p:sp>
      <p:sp>
        <p:nvSpPr>
          <p:cNvPr id="547842" name="Rectangle 2">
            <a:extLst>
              <a:ext uri="{FF2B5EF4-FFF2-40B4-BE49-F238E27FC236}">
                <a16:creationId xmlns:a16="http://schemas.microsoft.com/office/drawing/2014/main" id="{C05843F3-9A97-0044-8DCD-AC45153A45D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Difference Frames</a:t>
            </a:r>
          </a:p>
        </p:txBody>
      </p:sp>
      <p:sp>
        <p:nvSpPr>
          <p:cNvPr id="547843" name="Rectangle 3">
            <a:extLst>
              <a:ext uri="{FF2B5EF4-FFF2-40B4-BE49-F238E27FC236}">
                <a16:creationId xmlns:a16="http://schemas.microsoft.com/office/drawing/2014/main" id="{F840F971-B7D6-3E4B-BC7C-80EA302FD54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23528" y="980728"/>
            <a:ext cx="8229601" cy="5400600"/>
          </a:xfrm>
        </p:spPr>
        <p:txBody>
          <a:bodyPr>
            <a:normAutofit lnSpcReduction="10000"/>
          </a:bodyPr>
          <a:lstStyle/>
          <a:p>
            <a:r>
              <a:rPr lang="en-US" altLang="en-US" dirty="0"/>
              <a:t>Differences between two frames can be caused by</a:t>
            </a:r>
          </a:p>
          <a:p>
            <a:pPr lvl="1"/>
            <a:r>
              <a:rPr lang="en-US" altLang="en-US" dirty="0"/>
              <a:t>Camera motion: the outlines of background or stationary objects can be seen in the Diff Image</a:t>
            </a:r>
          </a:p>
          <a:p>
            <a:pPr lvl="1"/>
            <a:r>
              <a:rPr lang="en-US" altLang="en-US" dirty="0"/>
              <a:t>Object motion: the outlines of moving objects can be seen in the Diff Image</a:t>
            </a:r>
          </a:p>
          <a:p>
            <a:pPr lvl="1"/>
            <a:r>
              <a:rPr lang="en-US" altLang="en-US" dirty="0"/>
              <a:t>Illumination changes (sun rising, headlights, etc.)</a:t>
            </a:r>
          </a:p>
          <a:p>
            <a:pPr lvl="1"/>
            <a:r>
              <a:rPr lang="en-US" altLang="en-US" dirty="0"/>
              <a:t>Noise</a:t>
            </a:r>
          </a:p>
          <a:p>
            <a:pPr lvl="1"/>
            <a:r>
              <a:rPr lang="en-US" altLang="en-US" dirty="0"/>
              <a:t>Scene cuts</a:t>
            </a:r>
          </a:p>
          <a:p>
            <a:endParaRPr lang="en-US" altLang="en-US" dirty="0"/>
          </a:p>
          <a:p>
            <a:r>
              <a:rPr lang="en-US" altLang="en-US" dirty="0"/>
              <a:t>This difference might still have some correlation – we want to remove it with compression </a:t>
            </a:r>
          </a:p>
        </p:txBody>
      </p:sp>
    </p:spTree>
    <p:extLst>
      <p:ext uri="{BB962C8B-B14F-4D97-AF65-F5344CB8AC3E}">
        <p14:creationId xmlns:p14="http://schemas.microsoft.com/office/powerpoint/2010/main" val="1707534622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CECD3EDA-036B-A446-A0AA-FB8FB0B80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sz="1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algn="l" rtl="0" fontAlgn="base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n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l" rtl="0" fontAlgn="base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n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l" rtl="0" fontAlgn="base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n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l" rtl="0" fontAlgn="base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n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fld id="{416056A5-B740-5540-ADA8-77519ADA5754}" type="slidenum">
              <a:rPr lang="en-US" altLang="en-US" smtClean="0"/>
              <a:pPr/>
              <a:t>5</a:t>
            </a:fld>
            <a:endParaRPr lang="en-US" altLang="en-US"/>
          </a:p>
        </p:txBody>
      </p:sp>
      <p:sp>
        <p:nvSpPr>
          <p:cNvPr id="551938" name="Rectangle 2">
            <a:extLst>
              <a:ext uri="{FF2B5EF4-FFF2-40B4-BE49-F238E27FC236}">
                <a16:creationId xmlns:a16="http://schemas.microsoft.com/office/drawing/2014/main" id="{070B925A-6CB4-BE48-8873-F742F4F84C1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Types of Motion: Translation</a:t>
            </a:r>
          </a:p>
        </p:txBody>
      </p:sp>
      <p:sp>
        <p:nvSpPr>
          <p:cNvPr id="551939" name="Rectangle 3">
            <a:extLst>
              <a:ext uri="{FF2B5EF4-FFF2-40B4-BE49-F238E27FC236}">
                <a16:creationId xmlns:a16="http://schemas.microsoft.com/office/drawing/2014/main" id="{3A088823-2E4C-5745-9A91-AC153EF20DD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Translational motion: simple movement of typically rigid objects</a:t>
            </a:r>
          </a:p>
          <a:p>
            <a:r>
              <a:rPr lang="en-US" altLang="en-US"/>
              <a:t>Camera pans vs. movement of objects</a:t>
            </a:r>
          </a:p>
        </p:txBody>
      </p:sp>
      <p:grpSp>
        <p:nvGrpSpPr>
          <p:cNvPr id="551951" name="Group 15">
            <a:extLst>
              <a:ext uri="{FF2B5EF4-FFF2-40B4-BE49-F238E27FC236}">
                <a16:creationId xmlns:a16="http://schemas.microsoft.com/office/drawing/2014/main" id="{349214C8-3FD4-9F48-A741-633028625C45}"/>
              </a:ext>
            </a:extLst>
          </p:cNvPr>
          <p:cNvGrpSpPr>
            <a:grpSpLocks/>
          </p:cNvGrpSpPr>
          <p:nvPr/>
        </p:nvGrpSpPr>
        <p:grpSpPr bwMode="auto">
          <a:xfrm>
            <a:off x="1235075" y="3733800"/>
            <a:ext cx="2346325" cy="2189163"/>
            <a:chOff x="778" y="2352"/>
            <a:chExt cx="1478" cy="1379"/>
          </a:xfrm>
        </p:grpSpPr>
        <p:sp>
          <p:nvSpPr>
            <p:cNvPr id="551940" name="Rectangle 4">
              <a:extLst>
                <a:ext uri="{FF2B5EF4-FFF2-40B4-BE49-F238E27FC236}">
                  <a16:creationId xmlns:a16="http://schemas.microsoft.com/office/drawing/2014/main" id="{23877A1E-A490-D649-930A-84A642C3B4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6" y="2352"/>
              <a:ext cx="1440" cy="960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1942" name="Freeform 6">
              <a:extLst>
                <a:ext uri="{FF2B5EF4-FFF2-40B4-BE49-F238E27FC236}">
                  <a16:creationId xmlns:a16="http://schemas.microsoft.com/office/drawing/2014/main" id="{A4762A16-5D45-7943-8987-B304DB7C08F5}"/>
                </a:ext>
              </a:extLst>
            </p:cNvPr>
            <p:cNvSpPr>
              <a:spLocks/>
            </p:cNvSpPr>
            <p:nvPr/>
          </p:nvSpPr>
          <p:spPr bwMode="auto">
            <a:xfrm>
              <a:off x="778" y="2685"/>
              <a:ext cx="1478" cy="627"/>
            </a:xfrm>
            <a:custGeom>
              <a:avLst/>
              <a:gdLst>
                <a:gd name="T0" fmla="*/ 38 w 1478"/>
                <a:gd name="T1" fmla="*/ 627 h 627"/>
                <a:gd name="T2" fmla="*/ 38 w 1478"/>
                <a:gd name="T3" fmla="*/ 3 h 627"/>
                <a:gd name="T4" fmla="*/ 95 w 1478"/>
                <a:gd name="T5" fmla="*/ 0 h 627"/>
                <a:gd name="T6" fmla="*/ 170 w 1478"/>
                <a:gd name="T7" fmla="*/ 9 h 627"/>
                <a:gd name="T8" fmla="*/ 281 w 1478"/>
                <a:gd name="T9" fmla="*/ 158 h 627"/>
                <a:gd name="T10" fmla="*/ 337 w 1478"/>
                <a:gd name="T11" fmla="*/ 195 h 627"/>
                <a:gd name="T12" fmla="*/ 643 w 1478"/>
                <a:gd name="T13" fmla="*/ 204 h 627"/>
                <a:gd name="T14" fmla="*/ 755 w 1478"/>
                <a:gd name="T15" fmla="*/ 325 h 627"/>
                <a:gd name="T16" fmla="*/ 913 w 1478"/>
                <a:gd name="T17" fmla="*/ 353 h 627"/>
                <a:gd name="T18" fmla="*/ 987 w 1478"/>
                <a:gd name="T19" fmla="*/ 334 h 627"/>
                <a:gd name="T20" fmla="*/ 1061 w 1478"/>
                <a:gd name="T21" fmla="*/ 316 h 627"/>
                <a:gd name="T22" fmla="*/ 1257 w 1478"/>
                <a:gd name="T23" fmla="*/ 372 h 627"/>
                <a:gd name="T24" fmla="*/ 1387 w 1478"/>
                <a:gd name="T25" fmla="*/ 334 h 627"/>
                <a:gd name="T26" fmla="*/ 1405 w 1478"/>
                <a:gd name="T27" fmla="*/ 306 h 627"/>
                <a:gd name="T28" fmla="*/ 1461 w 1478"/>
                <a:gd name="T29" fmla="*/ 316 h 627"/>
                <a:gd name="T30" fmla="*/ 1478 w 1478"/>
                <a:gd name="T31" fmla="*/ 627 h 627"/>
                <a:gd name="T32" fmla="*/ 38 w 1478"/>
                <a:gd name="T33" fmla="*/ 627 h 6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478" h="627">
                  <a:moveTo>
                    <a:pt x="38" y="627"/>
                  </a:moveTo>
                  <a:lnTo>
                    <a:pt x="38" y="3"/>
                  </a:lnTo>
                  <a:cubicBezTo>
                    <a:pt x="135" y="23"/>
                    <a:pt x="0" y="0"/>
                    <a:pt x="95" y="0"/>
                  </a:cubicBezTo>
                  <a:cubicBezTo>
                    <a:pt x="120" y="0"/>
                    <a:pt x="145" y="6"/>
                    <a:pt x="170" y="9"/>
                  </a:cubicBezTo>
                  <a:cubicBezTo>
                    <a:pt x="248" y="35"/>
                    <a:pt x="231" y="114"/>
                    <a:pt x="281" y="158"/>
                  </a:cubicBezTo>
                  <a:cubicBezTo>
                    <a:pt x="298" y="173"/>
                    <a:pt x="318" y="183"/>
                    <a:pt x="337" y="195"/>
                  </a:cubicBezTo>
                  <a:cubicBezTo>
                    <a:pt x="422" y="251"/>
                    <a:pt x="541" y="201"/>
                    <a:pt x="643" y="204"/>
                  </a:cubicBezTo>
                  <a:cubicBezTo>
                    <a:pt x="691" y="237"/>
                    <a:pt x="707" y="292"/>
                    <a:pt x="755" y="325"/>
                  </a:cubicBezTo>
                  <a:cubicBezTo>
                    <a:pt x="777" y="393"/>
                    <a:pt x="849" y="358"/>
                    <a:pt x="913" y="353"/>
                  </a:cubicBezTo>
                  <a:cubicBezTo>
                    <a:pt x="1039" y="328"/>
                    <a:pt x="900" y="358"/>
                    <a:pt x="987" y="334"/>
                  </a:cubicBezTo>
                  <a:cubicBezTo>
                    <a:pt x="1011" y="327"/>
                    <a:pt x="1061" y="316"/>
                    <a:pt x="1061" y="316"/>
                  </a:cubicBezTo>
                  <a:cubicBezTo>
                    <a:pt x="1159" y="326"/>
                    <a:pt x="1173" y="342"/>
                    <a:pt x="1257" y="372"/>
                  </a:cubicBezTo>
                  <a:cubicBezTo>
                    <a:pt x="1300" y="356"/>
                    <a:pt x="1344" y="349"/>
                    <a:pt x="1387" y="334"/>
                  </a:cubicBezTo>
                  <a:cubicBezTo>
                    <a:pt x="1393" y="325"/>
                    <a:pt x="1396" y="313"/>
                    <a:pt x="1405" y="306"/>
                  </a:cubicBezTo>
                  <a:cubicBezTo>
                    <a:pt x="1420" y="294"/>
                    <a:pt x="1461" y="289"/>
                    <a:pt x="1461" y="316"/>
                  </a:cubicBezTo>
                  <a:lnTo>
                    <a:pt x="1478" y="627"/>
                  </a:lnTo>
                  <a:lnTo>
                    <a:pt x="38" y="627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1943" name="Rectangle 7">
              <a:extLst>
                <a:ext uri="{FF2B5EF4-FFF2-40B4-BE49-F238E27FC236}">
                  <a16:creationId xmlns:a16="http://schemas.microsoft.com/office/drawing/2014/main" id="{D37A8BB4-5F8D-1C4D-964E-C02952E38A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640"/>
              <a:ext cx="240" cy="240"/>
            </a:xfrm>
            <a:prstGeom prst="rect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1944" name="Oval 8">
              <a:extLst>
                <a:ext uri="{FF2B5EF4-FFF2-40B4-BE49-F238E27FC236}">
                  <a16:creationId xmlns:a16="http://schemas.microsoft.com/office/drawing/2014/main" id="{DA587EDD-CBA4-9744-A959-12E4295AEF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6" y="2544"/>
              <a:ext cx="288" cy="288"/>
            </a:xfrm>
            <a:prstGeom prst="ellipse">
              <a:avLst/>
            </a:prstGeom>
            <a:solidFill>
              <a:srgbClr val="0000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1949" name="Text Box 13">
              <a:extLst>
                <a:ext uri="{FF2B5EF4-FFF2-40B4-BE49-F238E27FC236}">
                  <a16:creationId xmlns:a16="http://schemas.microsoft.com/office/drawing/2014/main" id="{FE015D63-1701-6E4C-8B03-865937FEC3D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12" y="3504"/>
              <a:ext cx="1344" cy="2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342900" indent="-342900" eaLnBrk="0" hangingPunct="0">
                <a:spcBef>
                  <a:spcPct val="0"/>
                </a:spcBef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eaLnBrk="0" hangingPunct="0">
                <a:spcBef>
                  <a:spcPct val="0"/>
                </a:spcBef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eaLnBrk="0" hangingPunct="0">
                <a:spcBef>
                  <a:spcPct val="0"/>
                </a:spcBef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eaLnBrk="0" hangingPunct="0">
                <a:spcBef>
                  <a:spcPct val="0"/>
                </a:spcBef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eaLnBrk="0" hangingPunct="0">
                <a:spcBef>
                  <a:spcPct val="0"/>
                </a:spcBef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 typeface="Wingdings" pitchFamily="2" charset="2"/>
                <a:buNone/>
              </a:pPr>
              <a:r>
                <a:rPr lang="en-US" altLang="en-US" sz="1600"/>
                <a:t>Frame n</a:t>
              </a:r>
            </a:p>
          </p:txBody>
        </p:sp>
      </p:grpSp>
      <p:grpSp>
        <p:nvGrpSpPr>
          <p:cNvPr id="551952" name="Group 16">
            <a:extLst>
              <a:ext uri="{FF2B5EF4-FFF2-40B4-BE49-F238E27FC236}">
                <a16:creationId xmlns:a16="http://schemas.microsoft.com/office/drawing/2014/main" id="{B95DD699-2917-124B-AAC5-01F38B477B4C}"/>
              </a:ext>
            </a:extLst>
          </p:cNvPr>
          <p:cNvGrpSpPr>
            <a:grpSpLocks/>
          </p:cNvGrpSpPr>
          <p:nvPr/>
        </p:nvGrpSpPr>
        <p:grpSpPr bwMode="auto">
          <a:xfrm>
            <a:off x="4724400" y="3733800"/>
            <a:ext cx="2362200" cy="2189163"/>
            <a:chOff x="2976" y="2352"/>
            <a:chExt cx="1488" cy="1379"/>
          </a:xfrm>
        </p:grpSpPr>
        <p:sp>
          <p:nvSpPr>
            <p:cNvPr id="551945" name="Rectangle 9">
              <a:extLst>
                <a:ext uri="{FF2B5EF4-FFF2-40B4-BE49-F238E27FC236}">
                  <a16:creationId xmlns:a16="http://schemas.microsoft.com/office/drawing/2014/main" id="{B6D0F2A5-7706-1646-8B7D-4E7B7194BF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24" y="2352"/>
              <a:ext cx="1440" cy="960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1946" name="Freeform 10">
              <a:extLst>
                <a:ext uri="{FF2B5EF4-FFF2-40B4-BE49-F238E27FC236}">
                  <a16:creationId xmlns:a16="http://schemas.microsoft.com/office/drawing/2014/main" id="{D65FED06-0CDB-964C-9FB9-FE0EACDFCD7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6" y="2688"/>
              <a:ext cx="1478" cy="627"/>
            </a:xfrm>
            <a:custGeom>
              <a:avLst/>
              <a:gdLst>
                <a:gd name="T0" fmla="*/ 38 w 1478"/>
                <a:gd name="T1" fmla="*/ 627 h 627"/>
                <a:gd name="T2" fmla="*/ 38 w 1478"/>
                <a:gd name="T3" fmla="*/ 3 h 627"/>
                <a:gd name="T4" fmla="*/ 95 w 1478"/>
                <a:gd name="T5" fmla="*/ 0 h 627"/>
                <a:gd name="T6" fmla="*/ 170 w 1478"/>
                <a:gd name="T7" fmla="*/ 9 h 627"/>
                <a:gd name="T8" fmla="*/ 281 w 1478"/>
                <a:gd name="T9" fmla="*/ 158 h 627"/>
                <a:gd name="T10" fmla="*/ 337 w 1478"/>
                <a:gd name="T11" fmla="*/ 195 h 627"/>
                <a:gd name="T12" fmla="*/ 643 w 1478"/>
                <a:gd name="T13" fmla="*/ 204 h 627"/>
                <a:gd name="T14" fmla="*/ 755 w 1478"/>
                <a:gd name="T15" fmla="*/ 325 h 627"/>
                <a:gd name="T16" fmla="*/ 913 w 1478"/>
                <a:gd name="T17" fmla="*/ 353 h 627"/>
                <a:gd name="T18" fmla="*/ 987 w 1478"/>
                <a:gd name="T19" fmla="*/ 334 h 627"/>
                <a:gd name="T20" fmla="*/ 1061 w 1478"/>
                <a:gd name="T21" fmla="*/ 316 h 627"/>
                <a:gd name="T22" fmla="*/ 1257 w 1478"/>
                <a:gd name="T23" fmla="*/ 372 h 627"/>
                <a:gd name="T24" fmla="*/ 1387 w 1478"/>
                <a:gd name="T25" fmla="*/ 334 h 627"/>
                <a:gd name="T26" fmla="*/ 1405 w 1478"/>
                <a:gd name="T27" fmla="*/ 306 h 627"/>
                <a:gd name="T28" fmla="*/ 1461 w 1478"/>
                <a:gd name="T29" fmla="*/ 316 h 627"/>
                <a:gd name="T30" fmla="*/ 1478 w 1478"/>
                <a:gd name="T31" fmla="*/ 627 h 627"/>
                <a:gd name="T32" fmla="*/ 38 w 1478"/>
                <a:gd name="T33" fmla="*/ 627 h 6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478" h="627">
                  <a:moveTo>
                    <a:pt x="38" y="627"/>
                  </a:moveTo>
                  <a:lnTo>
                    <a:pt x="38" y="3"/>
                  </a:lnTo>
                  <a:cubicBezTo>
                    <a:pt x="135" y="23"/>
                    <a:pt x="0" y="0"/>
                    <a:pt x="95" y="0"/>
                  </a:cubicBezTo>
                  <a:cubicBezTo>
                    <a:pt x="120" y="0"/>
                    <a:pt x="145" y="6"/>
                    <a:pt x="170" y="9"/>
                  </a:cubicBezTo>
                  <a:cubicBezTo>
                    <a:pt x="248" y="35"/>
                    <a:pt x="231" y="114"/>
                    <a:pt x="281" y="158"/>
                  </a:cubicBezTo>
                  <a:cubicBezTo>
                    <a:pt x="298" y="173"/>
                    <a:pt x="318" y="183"/>
                    <a:pt x="337" y="195"/>
                  </a:cubicBezTo>
                  <a:cubicBezTo>
                    <a:pt x="422" y="251"/>
                    <a:pt x="541" y="201"/>
                    <a:pt x="643" y="204"/>
                  </a:cubicBezTo>
                  <a:cubicBezTo>
                    <a:pt x="691" y="237"/>
                    <a:pt x="707" y="292"/>
                    <a:pt x="755" y="325"/>
                  </a:cubicBezTo>
                  <a:cubicBezTo>
                    <a:pt x="777" y="393"/>
                    <a:pt x="849" y="358"/>
                    <a:pt x="913" y="353"/>
                  </a:cubicBezTo>
                  <a:cubicBezTo>
                    <a:pt x="1039" y="328"/>
                    <a:pt x="900" y="358"/>
                    <a:pt x="987" y="334"/>
                  </a:cubicBezTo>
                  <a:cubicBezTo>
                    <a:pt x="1011" y="327"/>
                    <a:pt x="1061" y="316"/>
                    <a:pt x="1061" y="316"/>
                  </a:cubicBezTo>
                  <a:cubicBezTo>
                    <a:pt x="1159" y="326"/>
                    <a:pt x="1173" y="342"/>
                    <a:pt x="1257" y="372"/>
                  </a:cubicBezTo>
                  <a:cubicBezTo>
                    <a:pt x="1300" y="356"/>
                    <a:pt x="1344" y="349"/>
                    <a:pt x="1387" y="334"/>
                  </a:cubicBezTo>
                  <a:cubicBezTo>
                    <a:pt x="1393" y="325"/>
                    <a:pt x="1396" y="313"/>
                    <a:pt x="1405" y="306"/>
                  </a:cubicBezTo>
                  <a:cubicBezTo>
                    <a:pt x="1420" y="294"/>
                    <a:pt x="1461" y="289"/>
                    <a:pt x="1461" y="316"/>
                  </a:cubicBezTo>
                  <a:lnTo>
                    <a:pt x="1478" y="627"/>
                  </a:lnTo>
                  <a:lnTo>
                    <a:pt x="38" y="627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1947" name="Rectangle 11">
              <a:extLst>
                <a:ext uri="{FF2B5EF4-FFF2-40B4-BE49-F238E27FC236}">
                  <a16:creationId xmlns:a16="http://schemas.microsoft.com/office/drawing/2014/main" id="{6710D52A-80BB-5F40-BF69-971EF13C5B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0" y="2928"/>
              <a:ext cx="240" cy="240"/>
            </a:xfrm>
            <a:prstGeom prst="rect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1948" name="Oval 12">
              <a:extLst>
                <a:ext uri="{FF2B5EF4-FFF2-40B4-BE49-F238E27FC236}">
                  <a16:creationId xmlns:a16="http://schemas.microsoft.com/office/drawing/2014/main" id="{47445FEE-CBF2-CE4E-AA9D-A87C43A9A9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20" y="2976"/>
              <a:ext cx="288" cy="288"/>
            </a:xfrm>
            <a:prstGeom prst="ellipse">
              <a:avLst/>
            </a:prstGeom>
            <a:solidFill>
              <a:srgbClr val="0000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1950" name="Text Box 14">
              <a:extLst>
                <a:ext uri="{FF2B5EF4-FFF2-40B4-BE49-F238E27FC236}">
                  <a16:creationId xmlns:a16="http://schemas.microsoft.com/office/drawing/2014/main" id="{0D5352B6-BCAD-E84E-8BBA-76A966DBA16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72" y="3504"/>
              <a:ext cx="1344" cy="2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342900" indent="-342900" eaLnBrk="0" hangingPunct="0">
                <a:spcBef>
                  <a:spcPct val="0"/>
                </a:spcBef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eaLnBrk="0" hangingPunct="0">
                <a:spcBef>
                  <a:spcPct val="0"/>
                </a:spcBef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eaLnBrk="0" hangingPunct="0">
                <a:spcBef>
                  <a:spcPct val="0"/>
                </a:spcBef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eaLnBrk="0" hangingPunct="0">
                <a:spcBef>
                  <a:spcPct val="0"/>
                </a:spcBef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eaLnBrk="0" hangingPunct="0">
                <a:spcBef>
                  <a:spcPct val="0"/>
                </a:spcBef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 typeface="Wingdings" pitchFamily="2" charset="2"/>
                <a:buNone/>
              </a:pPr>
              <a:r>
                <a:rPr lang="en-US" altLang="en-US" sz="1600"/>
                <a:t>Frame n+1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19682850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8B8C511F-043D-8342-914C-E9C40A9E5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sz="1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algn="l" rtl="0" fontAlgn="base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n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l" rtl="0" fontAlgn="base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n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l" rtl="0" fontAlgn="base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n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l" rtl="0" fontAlgn="base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n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fld id="{416056A5-B740-5540-ADA8-77519ADA5754}" type="slidenum">
              <a:rPr lang="en-US" altLang="en-US" smtClean="0"/>
              <a:pPr/>
              <a:t>6</a:t>
            </a:fld>
            <a:endParaRPr lang="en-US" altLang="en-US"/>
          </a:p>
        </p:txBody>
      </p:sp>
      <p:sp>
        <p:nvSpPr>
          <p:cNvPr id="552962" name="Rectangle 2">
            <a:extLst>
              <a:ext uri="{FF2B5EF4-FFF2-40B4-BE49-F238E27FC236}">
                <a16:creationId xmlns:a16="http://schemas.microsoft.com/office/drawing/2014/main" id="{F03A894D-C1E9-8F42-B114-4474ADAA50C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Types of Motion: Rotation &amp; Zoom</a:t>
            </a:r>
          </a:p>
        </p:txBody>
      </p:sp>
      <p:sp>
        <p:nvSpPr>
          <p:cNvPr id="552963" name="Rectangle 3">
            <a:extLst>
              <a:ext uri="{FF2B5EF4-FFF2-40B4-BE49-F238E27FC236}">
                <a16:creationId xmlns:a16="http://schemas.microsoft.com/office/drawing/2014/main" id="{CA74E773-F1B2-1443-BA8E-ABFAD8420CF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z="2600"/>
              <a:t>Rotation: spinning about an axis</a:t>
            </a:r>
          </a:p>
          <a:p>
            <a:pPr lvl="1"/>
            <a:r>
              <a:rPr lang="en-US" altLang="en-US" sz="2200"/>
              <a:t>Camera versus object rotation</a:t>
            </a:r>
          </a:p>
          <a:p>
            <a:r>
              <a:rPr lang="en-US" altLang="en-US" sz="2600"/>
              <a:t>Zooms – zoom in, zoom out</a:t>
            </a:r>
          </a:p>
          <a:p>
            <a:pPr lvl="1"/>
            <a:r>
              <a:rPr lang="en-US" altLang="en-US" sz="2200"/>
              <a:t>Camera zoom vs. object zoom (movement in and out)</a:t>
            </a:r>
          </a:p>
        </p:txBody>
      </p:sp>
      <p:grpSp>
        <p:nvGrpSpPr>
          <p:cNvPr id="552989" name="Group 29">
            <a:extLst>
              <a:ext uri="{FF2B5EF4-FFF2-40B4-BE49-F238E27FC236}">
                <a16:creationId xmlns:a16="http://schemas.microsoft.com/office/drawing/2014/main" id="{12C64CBD-33F7-7E48-9AFA-8AF488763AC0}"/>
              </a:ext>
            </a:extLst>
          </p:cNvPr>
          <p:cNvGrpSpPr>
            <a:grpSpLocks/>
          </p:cNvGrpSpPr>
          <p:nvPr/>
        </p:nvGrpSpPr>
        <p:grpSpPr bwMode="auto">
          <a:xfrm>
            <a:off x="3581400" y="4343400"/>
            <a:ext cx="2057400" cy="1220788"/>
            <a:chOff x="3792" y="1056"/>
            <a:chExt cx="1296" cy="769"/>
          </a:xfrm>
        </p:grpSpPr>
        <p:sp>
          <p:nvSpPr>
            <p:cNvPr id="552964" name="Rectangle 4">
              <a:extLst>
                <a:ext uri="{FF2B5EF4-FFF2-40B4-BE49-F238E27FC236}">
                  <a16:creationId xmlns:a16="http://schemas.microsoft.com/office/drawing/2014/main" id="{6B0C6464-B3C0-1045-A7A8-7F7134E8AD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25" y="1056"/>
              <a:ext cx="1263" cy="769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2965" name="Freeform 5">
              <a:extLst>
                <a:ext uri="{FF2B5EF4-FFF2-40B4-BE49-F238E27FC236}">
                  <a16:creationId xmlns:a16="http://schemas.microsoft.com/office/drawing/2014/main" id="{82588E3F-8CED-194E-9B15-CDF127438B8E}"/>
                </a:ext>
              </a:extLst>
            </p:cNvPr>
            <p:cNvSpPr>
              <a:spLocks/>
            </p:cNvSpPr>
            <p:nvPr/>
          </p:nvSpPr>
          <p:spPr bwMode="auto">
            <a:xfrm>
              <a:off x="3792" y="1323"/>
              <a:ext cx="1296" cy="502"/>
            </a:xfrm>
            <a:custGeom>
              <a:avLst/>
              <a:gdLst>
                <a:gd name="T0" fmla="*/ 38 w 1478"/>
                <a:gd name="T1" fmla="*/ 627 h 627"/>
                <a:gd name="T2" fmla="*/ 38 w 1478"/>
                <a:gd name="T3" fmla="*/ 3 h 627"/>
                <a:gd name="T4" fmla="*/ 95 w 1478"/>
                <a:gd name="T5" fmla="*/ 0 h 627"/>
                <a:gd name="T6" fmla="*/ 170 w 1478"/>
                <a:gd name="T7" fmla="*/ 9 h 627"/>
                <a:gd name="T8" fmla="*/ 281 w 1478"/>
                <a:gd name="T9" fmla="*/ 158 h 627"/>
                <a:gd name="T10" fmla="*/ 337 w 1478"/>
                <a:gd name="T11" fmla="*/ 195 h 627"/>
                <a:gd name="T12" fmla="*/ 643 w 1478"/>
                <a:gd name="T13" fmla="*/ 204 h 627"/>
                <a:gd name="T14" fmla="*/ 755 w 1478"/>
                <a:gd name="T15" fmla="*/ 325 h 627"/>
                <a:gd name="T16" fmla="*/ 913 w 1478"/>
                <a:gd name="T17" fmla="*/ 353 h 627"/>
                <a:gd name="T18" fmla="*/ 987 w 1478"/>
                <a:gd name="T19" fmla="*/ 334 h 627"/>
                <a:gd name="T20" fmla="*/ 1061 w 1478"/>
                <a:gd name="T21" fmla="*/ 316 h 627"/>
                <a:gd name="T22" fmla="*/ 1257 w 1478"/>
                <a:gd name="T23" fmla="*/ 372 h 627"/>
                <a:gd name="T24" fmla="*/ 1387 w 1478"/>
                <a:gd name="T25" fmla="*/ 334 h 627"/>
                <a:gd name="T26" fmla="*/ 1405 w 1478"/>
                <a:gd name="T27" fmla="*/ 306 h 627"/>
                <a:gd name="T28" fmla="*/ 1461 w 1478"/>
                <a:gd name="T29" fmla="*/ 316 h 627"/>
                <a:gd name="T30" fmla="*/ 1478 w 1478"/>
                <a:gd name="T31" fmla="*/ 627 h 627"/>
                <a:gd name="T32" fmla="*/ 38 w 1478"/>
                <a:gd name="T33" fmla="*/ 627 h 6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478" h="627">
                  <a:moveTo>
                    <a:pt x="38" y="627"/>
                  </a:moveTo>
                  <a:lnTo>
                    <a:pt x="38" y="3"/>
                  </a:lnTo>
                  <a:cubicBezTo>
                    <a:pt x="135" y="23"/>
                    <a:pt x="0" y="0"/>
                    <a:pt x="95" y="0"/>
                  </a:cubicBezTo>
                  <a:cubicBezTo>
                    <a:pt x="120" y="0"/>
                    <a:pt x="145" y="6"/>
                    <a:pt x="170" y="9"/>
                  </a:cubicBezTo>
                  <a:cubicBezTo>
                    <a:pt x="248" y="35"/>
                    <a:pt x="231" y="114"/>
                    <a:pt x="281" y="158"/>
                  </a:cubicBezTo>
                  <a:cubicBezTo>
                    <a:pt x="298" y="173"/>
                    <a:pt x="318" y="183"/>
                    <a:pt x="337" y="195"/>
                  </a:cubicBezTo>
                  <a:cubicBezTo>
                    <a:pt x="422" y="251"/>
                    <a:pt x="541" y="201"/>
                    <a:pt x="643" y="204"/>
                  </a:cubicBezTo>
                  <a:cubicBezTo>
                    <a:pt x="691" y="237"/>
                    <a:pt x="707" y="292"/>
                    <a:pt x="755" y="325"/>
                  </a:cubicBezTo>
                  <a:cubicBezTo>
                    <a:pt x="777" y="393"/>
                    <a:pt x="849" y="358"/>
                    <a:pt x="913" y="353"/>
                  </a:cubicBezTo>
                  <a:cubicBezTo>
                    <a:pt x="1039" y="328"/>
                    <a:pt x="900" y="358"/>
                    <a:pt x="987" y="334"/>
                  </a:cubicBezTo>
                  <a:cubicBezTo>
                    <a:pt x="1011" y="327"/>
                    <a:pt x="1061" y="316"/>
                    <a:pt x="1061" y="316"/>
                  </a:cubicBezTo>
                  <a:cubicBezTo>
                    <a:pt x="1159" y="326"/>
                    <a:pt x="1173" y="342"/>
                    <a:pt x="1257" y="372"/>
                  </a:cubicBezTo>
                  <a:cubicBezTo>
                    <a:pt x="1300" y="356"/>
                    <a:pt x="1344" y="349"/>
                    <a:pt x="1387" y="334"/>
                  </a:cubicBezTo>
                  <a:cubicBezTo>
                    <a:pt x="1393" y="325"/>
                    <a:pt x="1396" y="313"/>
                    <a:pt x="1405" y="306"/>
                  </a:cubicBezTo>
                  <a:cubicBezTo>
                    <a:pt x="1420" y="294"/>
                    <a:pt x="1461" y="289"/>
                    <a:pt x="1461" y="316"/>
                  </a:cubicBezTo>
                  <a:lnTo>
                    <a:pt x="1478" y="627"/>
                  </a:lnTo>
                  <a:lnTo>
                    <a:pt x="38" y="627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2966" name="Rectangle 6">
              <a:extLst>
                <a:ext uri="{FF2B5EF4-FFF2-40B4-BE49-F238E27FC236}">
                  <a16:creationId xmlns:a16="http://schemas.microsoft.com/office/drawing/2014/main" id="{A94CD165-9DEA-3E45-82CC-FC5913AFF3B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2169491">
              <a:off x="4078" y="1287"/>
              <a:ext cx="210" cy="192"/>
            </a:xfrm>
            <a:prstGeom prst="rect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2967" name="Oval 7">
              <a:extLst>
                <a:ext uri="{FF2B5EF4-FFF2-40B4-BE49-F238E27FC236}">
                  <a16:creationId xmlns:a16="http://schemas.microsoft.com/office/drawing/2014/main" id="{2D2248D3-5022-F647-9E11-76DE2A93A5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46" y="1210"/>
              <a:ext cx="253" cy="230"/>
            </a:xfrm>
            <a:prstGeom prst="ellipse">
              <a:avLst/>
            </a:prstGeom>
            <a:solidFill>
              <a:srgbClr val="0000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552973" name="Text Box 13">
            <a:extLst>
              <a:ext uri="{FF2B5EF4-FFF2-40B4-BE49-F238E27FC236}">
                <a16:creationId xmlns:a16="http://schemas.microsoft.com/office/drawing/2014/main" id="{9B76C6C4-B628-D641-B6FE-F67A205110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62350" y="5591175"/>
            <a:ext cx="2000250" cy="360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 typeface="Wingdings" pitchFamily="2" charset="2"/>
              <a:buNone/>
            </a:pPr>
            <a:r>
              <a:rPr lang="en-US" altLang="en-US" sz="1600"/>
              <a:t>Frame n+1 (Rotation)</a:t>
            </a:r>
          </a:p>
        </p:txBody>
      </p:sp>
      <p:sp>
        <p:nvSpPr>
          <p:cNvPr id="552982" name="Text Box 22">
            <a:extLst>
              <a:ext uri="{FF2B5EF4-FFF2-40B4-BE49-F238E27FC236}">
                <a16:creationId xmlns:a16="http://schemas.microsoft.com/office/drawing/2014/main" id="{DE1538A6-5994-AE4D-A4AB-19E1E7C480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57950" y="5591175"/>
            <a:ext cx="1857375" cy="360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 typeface="Wingdings" pitchFamily="2" charset="2"/>
              <a:buNone/>
            </a:pPr>
            <a:r>
              <a:rPr lang="en-US" altLang="en-US" sz="1600"/>
              <a:t>Frame n+2 (Zoom)</a:t>
            </a:r>
          </a:p>
        </p:txBody>
      </p:sp>
      <p:sp>
        <p:nvSpPr>
          <p:cNvPr id="552984" name="Rectangle 24">
            <a:extLst>
              <a:ext uri="{FF2B5EF4-FFF2-40B4-BE49-F238E27FC236}">
                <a16:creationId xmlns:a16="http://schemas.microsoft.com/office/drawing/2014/main" id="{A50D8AB7-A52C-EB40-AC51-06B5D6957D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8188" y="4343400"/>
            <a:ext cx="2005012" cy="1220788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52985" name="Freeform 25">
            <a:extLst>
              <a:ext uri="{FF2B5EF4-FFF2-40B4-BE49-F238E27FC236}">
                <a16:creationId xmlns:a16="http://schemas.microsoft.com/office/drawing/2014/main" id="{2EE47CDA-9ECD-8244-802E-F387EF74967B}"/>
              </a:ext>
            </a:extLst>
          </p:cNvPr>
          <p:cNvSpPr>
            <a:spLocks/>
          </p:cNvSpPr>
          <p:nvPr/>
        </p:nvSpPr>
        <p:spPr bwMode="auto">
          <a:xfrm>
            <a:off x="685800" y="4767263"/>
            <a:ext cx="2057400" cy="796925"/>
          </a:xfrm>
          <a:custGeom>
            <a:avLst/>
            <a:gdLst>
              <a:gd name="T0" fmla="*/ 38 w 1478"/>
              <a:gd name="T1" fmla="*/ 627 h 627"/>
              <a:gd name="T2" fmla="*/ 38 w 1478"/>
              <a:gd name="T3" fmla="*/ 3 h 627"/>
              <a:gd name="T4" fmla="*/ 95 w 1478"/>
              <a:gd name="T5" fmla="*/ 0 h 627"/>
              <a:gd name="T6" fmla="*/ 170 w 1478"/>
              <a:gd name="T7" fmla="*/ 9 h 627"/>
              <a:gd name="T8" fmla="*/ 281 w 1478"/>
              <a:gd name="T9" fmla="*/ 158 h 627"/>
              <a:gd name="T10" fmla="*/ 337 w 1478"/>
              <a:gd name="T11" fmla="*/ 195 h 627"/>
              <a:gd name="T12" fmla="*/ 643 w 1478"/>
              <a:gd name="T13" fmla="*/ 204 h 627"/>
              <a:gd name="T14" fmla="*/ 755 w 1478"/>
              <a:gd name="T15" fmla="*/ 325 h 627"/>
              <a:gd name="T16" fmla="*/ 913 w 1478"/>
              <a:gd name="T17" fmla="*/ 353 h 627"/>
              <a:gd name="T18" fmla="*/ 987 w 1478"/>
              <a:gd name="T19" fmla="*/ 334 h 627"/>
              <a:gd name="T20" fmla="*/ 1061 w 1478"/>
              <a:gd name="T21" fmla="*/ 316 h 627"/>
              <a:gd name="T22" fmla="*/ 1257 w 1478"/>
              <a:gd name="T23" fmla="*/ 372 h 627"/>
              <a:gd name="T24" fmla="*/ 1387 w 1478"/>
              <a:gd name="T25" fmla="*/ 334 h 627"/>
              <a:gd name="T26" fmla="*/ 1405 w 1478"/>
              <a:gd name="T27" fmla="*/ 306 h 627"/>
              <a:gd name="T28" fmla="*/ 1461 w 1478"/>
              <a:gd name="T29" fmla="*/ 316 h 627"/>
              <a:gd name="T30" fmla="*/ 1478 w 1478"/>
              <a:gd name="T31" fmla="*/ 627 h 627"/>
              <a:gd name="T32" fmla="*/ 38 w 1478"/>
              <a:gd name="T33" fmla="*/ 627 h 6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478" h="627">
                <a:moveTo>
                  <a:pt x="38" y="627"/>
                </a:moveTo>
                <a:lnTo>
                  <a:pt x="38" y="3"/>
                </a:lnTo>
                <a:cubicBezTo>
                  <a:pt x="135" y="23"/>
                  <a:pt x="0" y="0"/>
                  <a:pt x="95" y="0"/>
                </a:cubicBezTo>
                <a:cubicBezTo>
                  <a:pt x="120" y="0"/>
                  <a:pt x="145" y="6"/>
                  <a:pt x="170" y="9"/>
                </a:cubicBezTo>
                <a:cubicBezTo>
                  <a:pt x="248" y="35"/>
                  <a:pt x="231" y="114"/>
                  <a:pt x="281" y="158"/>
                </a:cubicBezTo>
                <a:cubicBezTo>
                  <a:pt x="298" y="173"/>
                  <a:pt x="318" y="183"/>
                  <a:pt x="337" y="195"/>
                </a:cubicBezTo>
                <a:cubicBezTo>
                  <a:pt x="422" y="251"/>
                  <a:pt x="541" y="201"/>
                  <a:pt x="643" y="204"/>
                </a:cubicBezTo>
                <a:cubicBezTo>
                  <a:pt x="691" y="237"/>
                  <a:pt x="707" y="292"/>
                  <a:pt x="755" y="325"/>
                </a:cubicBezTo>
                <a:cubicBezTo>
                  <a:pt x="777" y="393"/>
                  <a:pt x="849" y="358"/>
                  <a:pt x="913" y="353"/>
                </a:cubicBezTo>
                <a:cubicBezTo>
                  <a:pt x="1039" y="328"/>
                  <a:pt x="900" y="358"/>
                  <a:pt x="987" y="334"/>
                </a:cubicBezTo>
                <a:cubicBezTo>
                  <a:pt x="1011" y="327"/>
                  <a:pt x="1061" y="316"/>
                  <a:pt x="1061" y="316"/>
                </a:cubicBezTo>
                <a:cubicBezTo>
                  <a:pt x="1159" y="326"/>
                  <a:pt x="1173" y="342"/>
                  <a:pt x="1257" y="372"/>
                </a:cubicBezTo>
                <a:cubicBezTo>
                  <a:pt x="1300" y="356"/>
                  <a:pt x="1344" y="349"/>
                  <a:pt x="1387" y="334"/>
                </a:cubicBezTo>
                <a:cubicBezTo>
                  <a:pt x="1393" y="325"/>
                  <a:pt x="1396" y="313"/>
                  <a:pt x="1405" y="306"/>
                </a:cubicBezTo>
                <a:cubicBezTo>
                  <a:pt x="1420" y="294"/>
                  <a:pt x="1461" y="289"/>
                  <a:pt x="1461" y="316"/>
                </a:cubicBezTo>
                <a:lnTo>
                  <a:pt x="1478" y="627"/>
                </a:lnTo>
                <a:lnTo>
                  <a:pt x="38" y="627"/>
                </a:lnTo>
                <a:close/>
              </a:path>
            </a:pathLst>
          </a:custGeom>
          <a:solidFill>
            <a:schemeClr val="accent2"/>
          </a:soli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2986" name="Rectangle 26">
            <a:extLst>
              <a:ext uri="{FF2B5EF4-FFF2-40B4-BE49-F238E27FC236}">
                <a16:creationId xmlns:a16="http://schemas.microsoft.com/office/drawing/2014/main" id="{DCED4861-8D5A-5D47-9BB6-C802F11261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39825" y="4710113"/>
            <a:ext cx="333375" cy="304800"/>
          </a:xfrm>
          <a:prstGeom prst="rect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52987" name="Oval 27">
            <a:extLst>
              <a:ext uri="{FF2B5EF4-FFF2-40B4-BE49-F238E27FC236}">
                <a16:creationId xmlns:a16="http://schemas.microsoft.com/office/drawing/2014/main" id="{9973F4A3-B0BC-B644-A53E-D9C84A0060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06525" y="4587875"/>
            <a:ext cx="401638" cy="365125"/>
          </a:xfrm>
          <a:prstGeom prst="ellipse">
            <a:avLst/>
          </a:prstGeom>
          <a:solidFill>
            <a:srgbClr val="0000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52988" name="Text Box 28">
            <a:extLst>
              <a:ext uri="{FF2B5EF4-FFF2-40B4-BE49-F238E27FC236}">
                <a16:creationId xmlns:a16="http://schemas.microsoft.com/office/drawing/2014/main" id="{9F3EAC7E-DFE7-7F43-9E43-81196040E0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5562600"/>
            <a:ext cx="1871663" cy="360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 typeface="Wingdings" pitchFamily="2" charset="2"/>
              <a:buNone/>
            </a:pPr>
            <a:r>
              <a:rPr lang="en-US" altLang="en-US" sz="1600"/>
              <a:t>Frame n</a:t>
            </a:r>
          </a:p>
        </p:txBody>
      </p:sp>
      <p:sp>
        <p:nvSpPr>
          <p:cNvPr id="552991" name="Rectangle 31">
            <a:extLst>
              <a:ext uri="{FF2B5EF4-FFF2-40B4-BE49-F238E27FC236}">
                <a16:creationId xmlns:a16="http://schemas.microsoft.com/office/drawing/2014/main" id="{787B0003-C6E5-0B47-873A-7AE01F82E2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53188" y="4343400"/>
            <a:ext cx="2005012" cy="1220788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52992" name="Freeform 32">
            <a:extLst>
              <a:ext uri="{FF2B5EF4-FFF2-40B4-BE49-F238E27FC236}">
                <a16:creationId xmlns:a16="http://schemas.microsoft.com/office/drawing/2014/main" id="{A25DEE1A-8A91-9F46-872D-1A1E12C5742E}"/>
              </a:ext>
            </a:extLst>
          </p:cNvPr>
          <p:cNvSpPr>
            <a:spLocks/>
          </p:cNvSpPr>
          <p:nvPr/>
        </p:nvSpPr>
        <p:spPr bwMode="auto">
          <a:xfrm>
            <a:off x="6400800" y="4767263"/>
            <a:ext cx="2057400" cy="796925"/>
          </a:xfrm>
          <a:custGeom>
            <a:avLst/>
            <a:gdLst>
              <a:gd name="T0" fmla="*/ 38 w 1478"/>
              <a:gd name="T1" fmla="*/ 627 h 627"/>
              <a:gd name="T2" fmla="*/ 38 w 1478"/>
              <a:gd name="T3" fmla="*/ 3 h 627"/>
              <a:gd name="T4" fmla="*/ 95 w 1478"/>
              <a:gd name="T5" fmla="*/ 0 h 627"/>
              <a:gd name="T6" fmla="*/ 170 w 1478"/>
              <a:gd name="T7" fmla="*/ 9 h 627"/>
              <a:gd name="T8" fmla="*/ 281 w 1478"/>
              <a:gd name="T9" fmla="*/ 158 h 627"/>
              <a:gd name="T10" fmla="*/ 337 w 1478"/>
              <a:gd name="T11" fmla="*/ 195 h 627"/>
              <a:gd name="T12" fmla="*/ 643 w 1478"/>
              <a:gd name="T13" fmla="*/ 204 h 627"/>
              <a:gd name="T14" fmla="*/ 755 w 1478"/>
              <a:gd name="T15" fmla="*/ 325 h 627"/>
              <a:gd name="T16" fmla="*/ 913 w 1478"/>
              <a:gd name="T17" fmla="*/ 353 h 627"/>
              <a:gd name="T18" fmla="*/ 987 w 1478"/>
              <a:gd name="T19" fmla="*/ 334 h 627"/>
              <a:gd name="T20" fmla="*/ 1061 w 1478"/>
              <a:gd name="T21" fmla="*/ 316 h 627"/>
              <a:gd name="T22" fmla="*/ 1257 w 1478"/>
              <a:gd name="T23" fmla="*/ 372 h 627"/>
              <a:gd name="T24" fmla="*/ 1387 w 1478"/>
              <a:gd name="T25" fmla="*/ 334 h 627"/>
              <a:gd name="T26" fmla="*/ 1405 w 1478"/>
              <a:gd name="T27" fmla="*/ 306 h 627"/>
              <a:gd name="T28" fmla="*/ 1461 w 1478"/>
              <a:gd name="T29" fmla="*/ 316 h 627"/>
              <a:gd name="T30" fmla="*/ 1478 w 1478"/>
              <a:gd name="T31" fmla="*/ 627 h 627"/>
              <a:gd name="T32" fmla="*/ 38 w 1478"/>
              <a:gd name="T33" fmla="*/ 627 h 6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478" h="627">
                <a:moveTo>
                  <a:pt x="38" y="627"/>
                </a:moveTo>
                <a:lnTo>
                  <a:pt x="38" y="3"/>
                </a:lnTo>
                <a:cubicBezTo>
                  <a:pt x="135" y="23"/>
                  <a:pt x="0" y="0"/>
                  <a:pt x="95" y="0"/>
                </a:cubicBezTo>
                <a:cubicBezTo>
                  <a:pt x="120" y="0"/>
                  <a:pt x="145" y="6"/>
                  <a:pt x="170" y="9"/>
                </a:cubicBezTo>
                <a:cubicBezTo>
                  <a:pt x="248" y="35"/>
                  <a:pt x="231" y="114"/>
                  <a:pt x="281" y="158"/>
                </a:cubicBezTo>
                <a:cubicBezTo>
                  <a:pt x="298" y="173"/>
                  <a:pt x="318" y="183"/>
                  <a:pt x="337" y="195"/>
                </a:cubicBezTo>
                <a:cubicBezTo>
                  <a:pt x="422" y="251"/>
                  <a:pt x="541" y="201"/>
                  <a:pt x="643" y="204"/>
                </a:cubicBezTo>
                <a:cubicBezTo>
                  <a:pt x="691" y="237"/>
                  <a:pt x="707" y="292"/>
                  <a:pt x="755" y="325"/>
                </a:cubicBezTo>
                <a:cubicBezTo>
                  <a:pt x="777" y="393"/>
                  <a:pt x="849" y="358"/>
                  <a:pt x="913" y="353"/>
                </a:cubicBezTo>
                <a:cubicBezTo>
                  <a:pt x="1039" y="328"/>
                  <a:pt x="900" y="358"/>
                  <a:pt x="987" y="334"/>
                </a:cubicBezTo>
                <a:cubicBezTo>
                  <a:pt x="1011" y="327"/>
                  <a:pt x="1061" y="316"/>
                  <a:pt x="1061" y="316"/>
                </a:cubicBezTo>
                <a:cubicBezTo>
                  <a:pt x="1159" y="326"/>
                  <a:pt x="1173" y="342"/>
                  <a:pt x="1257" y="372"/>
                </a:cubicBezTo>
                <a:cubicBezTo>
                  <a:pt x="1300" y="356"/>
                  <a:pt x="1344" y="349"/>
                  <a:pt x="1387" y="334"/>
                </a:cubicBezTo>
                <a:cubicBezTo>
                  <a:pt x="1393" y="325"/>
                  <a:pt x="1396" y="313"/>
                  <a:pt x="1405" y="306"/>
                </a:cubicBezTo>
                <a:cubicBezTo>
                  <a:pt x="1420" y="294"/>
                  <a:pt x="1461" y="289"/>
                  <a:pt x="1461" y="316"/>
                </a:cubicBezTo>
                <a:lnTo>
                  <a:pt x="1478" y="627"/>
                </a:lnTo>
                <a:lnTo>
                  <a:pt x="38" y="627"/>
                </a:lnTo>
                <a:close/>
              </a:path>
            </a:pathLst>
          </a:custGeom>
          <a:solidFill>
            <a:schemeClr val="accent2"/>
          </a:soli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2996" name="Rectangle 36">
            <a:extLst>
              <a:ext uri="{FF2B5EF4-FFF2-40B4-BE49-F238E27FC236}">
                <a16:creationId xmlns:a16="http://schemas.microsoft.com/office/drawing/2014/main" id="{C1403B69-CB65-574E-8BAE-4EEB615C86A5}"/>
              </a:ext>
            </a:extLst>
          </p:cNvPr>
          <p:cNvSpPr>
            <a:spLocks noChangeArrowheads="1"/>
          </p:cNvSpPr>
          <p:nvPr/>
        </p:nvSpPr>
        <p:spPr bwMode="auto">
          <a:xfrm rot="-2367420">
            <a:off x="6705600" y="4648200"/>
            <a:ext cx="533400" cy="533400"/>
          </a:xfrm>
          <a:prstGeom prst="rect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52995" name="Oval 35">
            <a:extLst>
              <a:ext uri="{FF2B5EF4-FFF2-40B4-BE49-F238E27FC236}">
                <a16:creationId xmlns:a16="http://schemas.microsoft.com/office/drawing/2014/main" id="{7C46A64B-AA86-F74F-91C8-AFB02EF08D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10400" y="4572000"/>
            <a:ext cx="533400" cy="533400"/>
          </a:xfrm>
          <a:prstGeom prst="ellipse">
            <a:avLst/>
          </a:prstGeom>
          <a:solidFill>
            <a:srgbClr val="0000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358882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04102529-8434-D947-8F0E-99B857E178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sz="1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algn="l" rtl="0" fontAlgn="base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n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l" rtl="0" fontAlgn="base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n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l" rtl="0" fontAlgn="base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n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l" rtl="0" fontAlgn="base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n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fld id="{416056A5-B740-5540-ADA8-77519ADA5754}" type="slidenum">
              <a:rPr lang="en-US" altLang="en-US" smtClean="0"/>
              <a:pPr/>
              <a:t>7</a:t>
            </a:fld>
            <a:endParaRPr lang="en-US" altLang="en-US"/>
          </a:p>
        </p:txBody>
      </p:sp>
      <p:sp>
        <p:nvSpPr>
          <p:cNvPr id="555010" name="Rectangle 2">
            <a:extLst>
              <a:ext uri="{FF2B5EF4-FFF2-40B4-BE49-F238E27FC236}">
                <a16:creationId xmlns:a16="http://schemas.microsoft.com/office/drawing/2014/main" id="{194DB9AC-F124-ED4C-98DF-A92E91FD531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Motion Estimation</a:t>
            </a:r>
          </a:p>
        </p:txBody>
      </p:sp>
      <p:sp>
        <p:nvSpPr>
          <p:cNvPr id="555011" name="Rectangle 3">
            <a:extLst>
              <a:ext uri="{FF2B5EF4-FFF2-40B4-BE49-F238E27FC236}">
                <a16:creationId xmlns:a16="http://schemas.microsoft.com/office/drawing/2014/main" id="{DA476A26-BF67-C746-BCFD-3902A9EAEEF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/>
              <a:t>For some portion of the frame, estimate its movement between 2 frames- the </a:t>
            </a:r>
            <a:r>
              <a:rPr lang="en-US" altLang="en-US" i="1" dirty="0"/>
              <a:t>current frame</a:t>
            </a:r>
            <a:r>
              <a:rPr lang="en-US" altLang="en-US" dirty="0"/>
              <a:t> and the </a:t>
            </a:r>
            <a:r>
              <a:rPr lang="en-US" altLang="en-US" i="1" dirty="0"/>
              <a:t>reference frame</a:t>
            </a:r>
          </a:p>
          <a:p>
            <a:pPr>
              <a:lnSpc>
                <a:spcPct val="90000"/>
              </a:lnSpc>
            </a:pPr>
            <a:endParaRPr lang="en-US" altLang="en-US" dirty="0"/>
          </a:p>
          <a:p>
            <a:pPr>
              <a:lnSpc>
                <a:spcPct val="90000"/>
              </a:lnSpc>
            </a:pPr>
            <a:r>
              <a:rPr lang="en-US" altLang="en-US" dirty="0"/>
              <a:t>What is some portion?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Individual pixels (all of them)?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Lines/edges (have to find them first)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Objects (must define them)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Uniform regions (just chop up the frame)</a:t>
            </a:r>
          </a:p>
        </p:txBody>
      </p:sp>
    </p:spTree>
    <p:extLst>
      <p:ext uri="{BB962C8B-B14F-4D97-AF65-F5344CB8AC3E}">
        <p14:creationId xmlns:p14="http://schemas.microsoft.com/office/powerpoint/2010/main" val="3367730880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lide Number Placeholder 5">
            <a:extLst>
              <a:ext uri="{FF2B5EF4-FFF2-40B4-BE49-F238E27FC236}">
                <a16:creationId xmlns:a16="http://schemas.microsoft.com/office/drawing/2014/main" id="{B7EF6B36-EE25-C14B-A027-7E70F397D7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sz="1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algn="l" rtl="0" fontAlgn="base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n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l" rtl="0" fontAlgn="base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n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l" rtl="0" fontAlgn="base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n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l" rtl="0" fontAlgn="base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n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fld id="{416056A5-B740-5540-ADA8-77519ADA5754}" type="slidenum">
              <a:rPr lang="en-US" altLang="en-US" smtClean="0"/>
              <a:pPr/>
              <a:t>8</a:t>
            </a:fld>
            <a:endParaRPr lang="en-US" altLang="en-US"/>
          </a:p>
        </p:txBody>
      </p:sp>
      <p:sp>
        <p:nvSpPr>
          <p:cNvPr id="647170" name="Rectangle 2">
            <a:extLst>
              <a:ext uri="{FF2B5EF4-FFF2-40B4-BE49-F238E27FC236}">
                <a16:creationId xmlns:a16="http://schemas.microsoft.com/office/drawing/2014/main" id="{35333F03-3B96-4140-B290-48D9C65B003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Motion Vectors</a:t>
            </a:r>
          </a:p>
        </p:txBody>
      </p:sp>
      <p:sp>
        <p:nvSpPr>
          <p:cNvPr id="647171" name="Rectangle 3">
            <a:extLst>
              <a:ext uri="{FF2B5EF4-FFF2-40B4-BE49-F238E27FC236}">
                <a16:creationId xmlns:a16="http://schemas.microsoft.com/office/drawing/2014/main" id="{B382B1ED-CF29-854A-8CFC-778B478BE35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128713"/>
            <a:ext cx="8229600" cy="4835525"/>
          </a:xfrm>
        </p:spPr>
        <p:txBody>
          <a:bodyPr/>
          <a:lstStyle/>
          <a:p>
            <a:pPr marL="0" indent="0">
              <a:buNone/>
            </a:pPr>
            <a:r>
              <a:rPr lang="en-US" altLang="en-US" sz="2600" dirty="0"/>
              <a:t>A </a:t>
            </a:r>
            <a:r>
              <a:rPr lang="en-US" altLang="en-US" sz="2600" i="1" dirty="0"/>
              <a:t>motion vector</a:t>
            </a:r>
            <a:r>
              <a:rPr lang="en-US" altLang="en-US" sz="2600" dirty="0"/>
              <a:t> (MV) describes the offset between the location of the block being coded (in the current frame) and the location of the best-match block in the reference frame</a:t>
            </a:r>
          </a:p>
        </p:txBody>
      </p:sp>
      <p:sp>
        <p:nvSpPr>
          <p:cNvPr id="647172" name="Oval 4">
            <a:extLst>
              <a:ext uri="{FF2B5EF4-FFF2-40B4-BE49-F238E27FC236}">
                <a16:creationId xmlns:a16="http://schemas.microsoft.com/office/drawing/2014/main" id="{384798DC-6EB4-3A48-81A4-546DF8104F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3425" y="3375025"/>
            <a:ext cx="661988" cy="501650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47173" name="Rectangle 5">
            <a:extLst>
              <a:ext uri="{FF2B5EF4-FFF2-40B4-BE49-F238E27FC236}">
                <a16:creationId xmlns:a16="http://schemas.microsoft.com/office/drawing/2014/main" id="{1AA718C9-1706-FF43-A3DA-8E48C58DC3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0" y="3124200"/>
            <a:ext cx="2978150" cy="25606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47174" name="Rectangle 6">
            <a:extLst>
              <a:ext uri="{FF2B5EF4-FFF2-40B4-BE49-F238E27FC236}">
                <a16:creationId xmlns:a16="http://schemas.microsoft.com/office/drawing/2014/main" id="{3E296358-FCF2-4845-9FB2-B989CB82A0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74763" y="4781550"/>
            <a:ext cx="1258887" cy="903288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47175" name="Rectangle 7">
            <a:extLst>
              <a:ext uri="{FF2B5EF4-FFF2-40B4-BE49-F238E27FC236}">
                <a16:creationId xmlns:a16="http://schemas.microsoft.com/office/drawing/2014/main" id="{9B573FCA-B146-844C-9DA9-C3E61A0A2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38313" y="5283200"/>
            <a:ext cx="331787" cy="40163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47176" name="Rectangle 8">
            <a:extLst>
              <a:ext uri="{FF2B5EF4-FFF2-40B4-BE49-F238E27FC236}">
                <a16:creationId xmlns:a16="http://schemas.microsoft.com/office/drawing/2014/main" id="{4A8AD852-72D5-ED4C-8E8D-D16F3CFFB4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08113" y="4881563"/>
            <a:ext cx="265112" cy="200025"/>
          </a:xfrm>
          <a:prstGeom prst="rect">
            <a:avLst/>
          </a:prstGeom>
          <a:solidFill>
            <a:schemeClr val="bg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47177" name="Rectangle 9">
            <a:extLst>
              <a:ext uri="{FF2B5EF4-FFF2-40B4-BE49-F238E27FC236}">
                <a16:creationId xmlns:a16="http://schemas.microsoft.com/office/drawing/2014/main" id="{A50E72BB-0623-6842-8C0D-6C90A07E25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35188" y="4881563"/>
            <a:ext cx="265112" cy="200025"/>
          </a:xfrm>
          <a:prstGeom prst="rect">
            <a:avLst/>
          </a:prstGeom>
          <a:solidFill>
            <a:schemeClr val="bg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47178" name="AutoShape 10">
            <a:extLst>
              <a:ext uri="{FF2B5EF4-FFF2-40B4-BE49-F238E27FC236}">
                <a16:creationId xmlns:a16="http://schemas.microsoft.com/office/drawing/2014/main" id="{9CFD0830-8CC0-3E46-B968-C10A502818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74763" y="4379913"/>
            <a:ext cx="1258887" cy="401637"/>
          </a:xfrm>
          <a:prstGeom prst="triangle">
            <a:avLst>
              <a:gd name="adj" fmla="val 50000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47179" name="AutoShape 11">
            <a:extLst>
              <a:ext uri="{FF2B5EF4-FFF2-40B4-BE49-F238E27FC236}">
                <a16:creationId xmlns:a16="http://schemas.microsoft.com/office/drawing/2014/main" id="{9B2B8BD2-10BB-FD43-A2F5-C996FBCFBF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90800" y="3429000"/>
            <a:ext cx="1125538" cy="450850"/>
          </a:xfrm>
          <a:prstGeom prst="cloudCallout">
            <a:avLst>
              <a:gd name="adj1" fmla="val -31986"/>
              <a:gd name="adj2" fmla="val 314352"/>
            </a:avLst>
          </a:prstGeom>
          <a:solidFill>
            <a:srgbClr val="DDDDDD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cs typeface="Times New Roman" panose="02020603050405020304" pitchFamily="18" charset="0"/>
            </a:endParaRPr>
          </a:p>
        </p:txBody>
      </p:sp>
      <p:sp>
        <p:nvSpPr>
          <p:cNvPr id="647180" name="Text Box 12">
            <a:extLst>
              <a:ext uri="{FF2B5EF4-FFF2-40B4-BE49-F238E27FC236}">
                <a16:creationId xmlns:a16="http://schemas.microsoft.com/office/drawing/2014/main" id="{95D83A95-157C-4A48-9850-74E1FFDE30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47664" y="5734050"/>
            <a:ext cx="2795736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>
                <a:cs typeface="Times New Roman" panose="02020603050405020304" pitchFamily="18" charset="0"/>
              </a:rPr>
              <a:t>T=1  (reference)</a:t>
            </a:r>
          </a:p>
        </p:txBody>
      </p:sp>
      <p:sp>
        <p:nvSpPr>
          <p:cNvPr id="647181" name="Text Box 13">
            <a:extLst>
              <a:ext uri="{FF2B5EF4-FFF2-40B4-BE49-F238E27FC236}">
                <a16:creationId xmlns:a16="http://schemas.microsoft.com/office/drawing/2014/main" id="{D5814956-9BC5-A045-A696-FA55ECFF9B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67185" y="5748338"/>
            <a:ext cx="22542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>
                <a:cs typeface="Times New Roman" panose="02020603050405020304" pitchFamily="18" charset="0"/>
              </a:rPr>
              <a:t>T=2 (current)</a:t>
            </a:r>
          </a:p>
        </p:txBody>
      </p:sp>
      <p:sp>
        <p:nvSpPr>
          <p:cNvPr id="647183" name="AutoShape 15">
            <a:extLst>
              <a:ext uri="{FF2B5EF4-FFF2-40B4-BE49-F238E27FC236}">
                <a16:creationId xmlns:a16="http://schemas.microsoft.com/office/drawing/2014/main" id="{4332ACE2-591F-BF47-85F9-73C9420A3D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24600" y="3733800"/>
            <a:ext cx="1125538" cy="450850"/>
          </a:xfrm>
          <a:prstGeom prst="cloudCallout">
            <a:avLst>
              <a:gd name="adj1" fmla="val -39421"/>
              <a:gd name="adj2" fmla="val 246125"/>
            </a:avLst>
          </a:prstGeom>
          <a:solidFill>
            <a:srgbClr val="DDDDDD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cs typeface="Times New Roman" panose="02020603050405020304" pitchFamily="18" charset="0"/>
            </a:endParaRPr>
          </a:p>
        </p:txBody>
      </p:sp>
      <p:sp>
        <p:nvSpPr>
          <p:cNvPr id="647184" name="Rectangle 16">
            <a:extLst>
              <a:ext uri="{FF2B5EF4-FFF2-40B4-BE49-F238E27FC236}">
                <a16:creationId xmlns:a16="http://schemas.microsoft.com/office/drawing/2014/main" id="{F7C68A02-E4E0-AD4B-960B-6C53AADF8B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05550" y="4267200"/>
            <a:ext cx="860425" cy="106521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399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47185" name="Oval 17">
            <a:extLst>
              <a:ext uri="{FF2B5EF4-FFF2-40B4-BE49-F238E27FC236}">
                <a16:creationId xmlns:a16="http://schemas.microsoft.com/office/drawing/2014/main" id="{35AF5161-BE09-8542-AF7A-8AFDAE874A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80038" y="3324225"/>
            <a:ext cx="661987" cy="503238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47186" name="Rectangle 18">
            <a:extLst>
              <a:ext uri="{FF2B5EF4-FFF2-40B4-BE49-F238E27FC236}">
                <a16:creationId xmlns:a16="http://schemas.microsoft.com/office/drawing/2014/main" id="{CB18C9A5-212D-4841-A2B0-7A8F3FD911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18050" y="3124200"/>
            <a:ext cx="2978150" cy="25606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47187" name="Rectangle 19">
            <a:extLst>
              <a:ext uri="{FF2B5EF4-FFF2-40B4-BE49-F238E27FC236}">
                <a16:creationId xmlns:a16="http://schemas.microsoft.com/office/drawing/2014/main" id="{BE61BAA0-C54E-0B4C-840B-59D23188BD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49813" y="4781550"/>
            <a:ext cx="1257300" cy="903288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47188" name="Rectangle 20">
            <a:extLst>
              <a:ext uri="{FF2B5EF4-FFF2-40B4-BE49-F238E27FC236}">
                <a16:creationId xmlns:a16="http://schemas.microsoft.com/office/drawing/2014/main" id="{C15541E4-EF83-104E-9368-A78FAF538C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3363" y="5283200"/>
            <a:ext cx="330200" cy="40163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47189" name="Rectangle 21">
            <a:extLst>
              <a:ext uri="{FF2B5EF4-FFF2-40B4-BE49-F238E27FC236}">
                <a16:creationId xmlns:a16="http://schemas.microsoft.com/office/drawing/2014/main" id="{2FD99544-85CC-514D-9A18-AB26DF902D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81575" y="4881563"/>
            <a:ext cx="265113" cy="200025"/>
          </a:xfrm>
          <a:prstGeom prst="rect">
            <a:avLst/>
          </a:prstGeom>
          <a:solidFill>
            <a:schemeClr val="bg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47190" name="Rectangle 22">
            <a:extLst>
              <a:ext uri="{FF2B5EF4-FFF2-40B4-BE49-F238E27FC236}">
                <a16:creationId xmlns:a16="http://schemas.microsoft.com/office/drawing/2014/main" id="{8A71B746-EAD0-AF4C-8053-78A2FA0D96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10238" y="4881563"/>
            <a:ext cx="265112" cy="200025"/>
          </a:xfrm>
          <a:prstGeom prst="rect">
            <a:avLst/>
          </a:prstGeom>
          <a:solidFill>
            <a:schemeClr val="bg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47191" name="AutoShape 23">
            <a:extLst>
              <a:ext uri="{FF2B5EF4-FFF2-40B4-BE49-F238E27FC236}">
                <a16:creationId xmlns:a16="http://schemas.microsoft.com/office/drawing/2014/main" id="{1D3C1964-CEB0-2744-A547-E235326552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49813" y="4379913"/>
            <a:ext cx="1257300" cy="401637"/>
          </a:xfrm>
          <a:prstGeom prst="triangle">
            <a:avLst>
              <a:gd name="adj" fmla="val 50000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47192" name="Line 24">
            <a:extLst>
              <a:ext uri="{FF2B5EF4-FFF2-40B4-BE49-F238E27FC236}">
                <a16:creationId xmlns:a16="http://schemas.microsoft.com/office/drawing/2014/main" id="{CE457983-C157-4843-AC48-A20F8DD954DC}"/>
              </a:ext>
            </a:extLst>
          </p:cNvPr>
          <p:cNvSpPr>
            <a:spLocks noChangeShapeType="1"/>
          </p:cNvSpPr>
          <p:nvPr/>
        </p:nvSpPr>
        <p:spPr bwMode="auto">
          <a:xfrm>
            <a:off x="5313363" y="3124200"/>
            <a:ext cx="0" cy="2560638"/>
          </a:xfrm>
          <a:prstGeom prst="line">
            <a:avLst/>
          </a:prstGeom>
          <a:noFill/>
          <a:ln/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47193" name="Line 25">
            <a:extLst>
              <a:ext uri="{FF2B5EF4-FFF2-40B4-BE49-F238E27FC236}">
                <a16:creationId xmlns:a16="http://schemas.microsoft.com/office/drawing/2014/main" id="{179801E0-8ABD-294E-A20B-582F8CC5164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908675" y="3124200"/>
            <a:ext cx="0" cy="2560638"/>
          </a:xfrm>
          <a:prstGeom prst="line">
            <a:avLst/>
          </a:prstGeom>
          <a:noFill/>
          <a:ln/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47194" name="Line 26">
            <a:extLst>
              <a:ext uri="{FF2B5EF4-FFF2-40B4-BE49-F238E27FC236}">
                <a16:creationId xmlns:a16="http://schemas.microsoft.com/office/drawing/2014/main" id="{477A9BD5-5E0B-2E46-820A-624B222679A9}"/>
              </a:ext>
            </a:extLst>
          </p:cNvPr>
          <p:cNvSpPr>
            <a:spLocks noChangeShapeType="1"/>
          </p:cNvSpPr>
          <p:nvPr/>
        </p:nvSpPr>
        <p:spPr bwMode="auto">
          <a:xfrm>
            <a:off x="6503988" y="3124200"/>
            <a:ext cx="0" cy="2560638"/>
          </a:xfrm>
          <a:prstGeom prst="line">
            <a:avLst/>
          </a:prstGeom>
          <a:noFill/>
          <a:ln/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47195" name="Line 27">
            <a:extLst>
              <a:ext uri="{FF2B5EF4-FFF2-40B4-BE49-F238E27FC236}">
                <a16:creationId xmlns:a16="http://schemas.microsoft.com/office/drawing/2014/main" id="{85DA65FF-59C0-6A44-A187-59E0D2F81BB7}"/>
              </a:ext>
            </a:extLst>
          </p:cNvPr>
          <p:cNvSpPr>
            <a:spLocks noChangeShapeType="1"/>
          </p:cNvSpPr>
          <p:nvPr/>
        </p:nvSpPr>
        <p:spPr bwMode="auto">
          <a:xfrm>
            <a:off x="7086600" y="3124200"/>
            <a:ext cx="0" cy="2560638"/>
          </a:xfrm>
          <a:prstGeom prst="line">
            <a:avLst/>
          </a:prstGeom>
          <a:noFill/>
          <a:ln/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47196" name="Line 28">
            <a:extLst>
              <a:ext uri="{FF2B5EF4-FFF2-40B4-BE49-F238E27FC236}">
                <a16:creationId xmlns:a16="http://schemas.microsoft.com/office/drawing/2014/main" id="{93E8F864-FE43-D043-BAE2-7E4BCD59BF9A}"/>
              </a:ext>
            </a:extLst>
          </p:cNvPr>
          <p:cNvSpPr>
            <a:spLocks noChangeShapeType="1"/>
          </p:cNvSpPr>
          <p:nvPr/>
        </p:nvSpPr>
        <p:spPr bwMode="auto">
          <a:xfrm>
            <a:off x="4718050" y="3576638"/>
            <a:ext cx="2978150" cy="0"/>
          </a:xfrm>
          <a:prstGeom prst="line">
            <a:avLst/>
          </a:prstGeom>
          <a:noFill/>
          <a:ln/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47197" name="Line 29">
            <a:extLst>
              <a:ext uri="{FF2B5EF4-FFF2-40B4-BE49-F238E27FC236}">
                <a16:creationId xmlns:a16="http://schemas.microsoft.com/office/drawing/2014/main" id="{41862612-9AEE-7645-8943-1EDD852024E4}"/>
              </a:ext>
            </a:extLst>
          </p:cNvPr>
          <p:cNvSpPr>
            <a:spLocks noChangeShapeType="1"/>
          </p:cNvSpPr>
          <p:nvPr/>
        </p:nvSpPr>
        <p:spPr bwMode="auto">
          <a:xfrm>
            <a:off x="4718050" y="4027488"/>
            <a:ext cx="2978150" cy="1587"/>
          </a:xfrm>
          <a:prstGeom prst="line">
            <a:avLst/>
          </a:prstGeom>
          <a:noFill/>
          <a:ln/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47198" name="Line 30">
            <a:extLst>
              <a:ext uri="{FF2B5EF4-FFF2-40B4-BE49-F238E27FC236}">
                <a16:creationId xmlns:a16="http://schemas.microsoft.com/office/drawing/2014/main" id="{C091D004-CBDA-EC44-857C-9C6DE9FC3AFF}"/>
              </a:ext>
            </a:extLst>
          </p:cNvPr>
          <p:cNvSpPr>
            <a:spLocks noChangeShapeType="1"/>
          </p:cNvSpPr>
          <p:nvPr/>
        </p:nvSpPr>
        <p:spPr bwMode="auto">
          <a:xfrm>
            <a:off x="4718050" y="4479925"/>
            <a:ext cx="2978150" cy="0"/>
          </a:xfrm>
          <a:prstGeom prst="line">
            <a:avLst/>
          </a:prstGeom>
          <a:noFill/>
          <a:ln/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47199" name="Line 31">
            <a:extLst>
              <a:ext uri="{FF2B5EF4-FFF2-40B4-BE49-F238E27FC236}">
                <a16:creationId xmlns:a16="http://schemas.microsoft.com/office/drawing/2014/main" id="{6ADCCC21-9F7C-C04A-9092-693023AFFDAB}"/>
              </a:ext>
            </a:extLst>
          </p:cNvPr>
          <p:cNvSpPr>
            <a:spLocks noChangeShapeType="1"/>
          </p:cNvSpPr>
          <p:nvPr/>
        </p:nvSpPr>
        <p:spPr bwMode="auto">
          <a:xfrm>
            <a:off x="4718050" y="4930775"/>
            <a:ext cx="2978150" cy="1588"/>
          </a:xfrm>
          <a:prstGeom prst="line">
            <a:avLst/>
          </a:prstGeom>
          <a:noFill/>
          <a:ln/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47200" name="Line 32">
            <a:extLst>
              <a:ext uri="{FF2B5EF4-FFF2-40B4-BE49-F238E27FC236}">
                <a16:creationId xmlns:a16="http://schemas.microsoft.com/office/drawing/2014/main" id="{B8AF9462-E173-1845-9BA3-6E69D41E0610}"/>
              </a:ext>
            </a:extLst>
          </p:cNvPr>
          <p:cNvSpPr>
            <a:spLocks noChangeShapeType="1"/>
          </p:cNvSpPr>
          <p:nvPr/>
        </p:nvSpPr>
        <p:spPr bwMode="auto">
          <a:xfrm>
            <a:off x="4718050" y="5332413"/>
            <a:ext cx="2978150" cy="1587"/>
          </a:xfrm>
          <a:prstGeom prst="line">
            <a:avLst/>
          </a:prstGeom>
          <a:noFill/>
          <a:ln/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47201" name="Rectangle 33">
            <a:extLst>
              <a:ext uri="{FF2B5EF4-FFF2-40B4-BE49-F238E27FC236}">
                <a16:creationId xmlns:a16="http://schemas.microsoft.com/office/drawing/2014/main" id="{FAADC8F3-8823-2646-8FAB-F631A07D5D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77000" y="4038600"/>
            <a:ext cx="596900" cy="452438"/>
          </a:xfrm>
          <a:prstGeom prst="rect">
            <a:avLst/>
          </a:prstGeom>
          <a:noFill/>
          <a:ln w="31750">
            <a:solidFill>
              <a:srgbClr val="3399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47202" name="Rectangle 34">
            <a:extLst>
              <a:ext uri="{FF2B5EF4-FFF2-40B4-BE49-F238E27FC236}">
                <a16:creationId xmlns:a16="http://schemas.microsoft.com/office/drawing/2014/main" id="{AA2DC28B-D05C-1E4A-9FA8-5B1AE2CBD3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98738" y="4876800"/>
            <a:ext cx="860425" cy="45561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399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47203" name="Rectangle 35">
            <a:extLst>
              <a:ext uri="{FF2B5EF4-FFF2-40B4-BE49-F238E27FC236}">
                <a16:creationId xmlns:a16="http://schemas.microsoft.com/office/drawing/2014/main" id="{60309751-2725-0048-BB54-F5354FBD3D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19400" y="4191000"/>
            <a:ext cx="381000" cy="152400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47208" name="Rectangle 40">
            <a:extLst>
              <a:ext uri="{FF2B5EF4-FFF2-40B4-BE49-F238E27FC236}">
                <a16:creationId xmlns:a16="http://schemas.microsoft.com/office/drawing/2014/main" id="{78675773-B779-124F-99D2-AEEC0DB160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19400" y="4572000"/>
            <a:ext cx="152400" cy="152400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47209" name="Rectangle 41">
            <a:extLst>
              <a:ext uri="{FF2B5EF4-FFF2-40B4-BE49-F238E27FC236}">
                <a16:creationId xmlns:a16="http://schemas.microsoft.com/office/drawing/2014/main" id="{D3BB03B4-CC59-2642-A925-2A252E59A2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43200" y="3733800"/>
            <a:ext cx="596900" cy="452438"/>
          </a:xfrm>
          <a:prstGeom prst="rect">
            <a:avLst/>
          </a:prstGeom>
          <a:noFill/>
          <a:ln w="31750">
            <a:solidFill>
              <a:schemeClr val="folHlink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47210" name="Rectangle 42">
            <a:extLst>
              <a:ext uri="{FF2B5EF4-FFF2-40B4-BE49-F238E27FC236}">
                <a16:creationId xmlns:a16="http://schemas.microsoft.com/office/drawing/2014/main" id="{FFD5DD7C-591F-6B49-8730-566B62F684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5600" y="4038600"/>
            <a:ext cx="596900" cy="452438"/>
          </a:xfrm>
          <a:prstGeom prst="rect">
            <a:avLst/>
          </a:prstGeom>
          <a:noFill/>
          <a:ln w="31750">
            <a:solidFill>
              <a:srgbClr val="21A3D7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47214" name="Line 46">
            <a:extLst>
              <a:ext uri="{FF2B5EF4-FFF2-40B4-BE49-F238E27FC236}">
                <a16:creationId xmlns:a16="http://schemas.microsoft.com/office/drawing/2014/main" id="{252D259B-109A-B449-854B-87615C47F2CF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2743200" y="3733800"/>
            <a:ext cx="1524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372647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FA1E65B7-682A-8546-BE57-00ECD2B98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sz="1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algn="l" rtl="0" fontAlgn="base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n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l" rtl="0" fontAlgn="base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n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l" rtl="0" fontAlgn="base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n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l" rtl="0" fontAlgn="base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n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fld id="{416056A5-B740-5540-ADA8-77519ADA5754}" type="slidenum">
              <a:rPr lang="en-US" altLang="en-US" smtClean="0"/>
              <a:pPr/>
              <a:t>9</a:t>
            </a:fld>
            <a:endParaRPr lang="en-US" altLang="en-US"/>
          </a:p>
        </p:txBody>
      </p:sp>
      <p:sp>
        <p:nvSpPr>
          <p:cNvPr id="726018" name="Rectangle 2">
            <a:extLst>
              <a:ext uri="{FF2B5EF4-FFF2-40B4-BE49-F238E27FC236}">
                <a16:creationId xmlns:a16="http://schemas.microsoft.com/office/drawing/2014/main" id="{6DD0B5F9-20CE-FE4B-BFD2-C1F1C222AA2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Motion Compensation</a:t>
            </a:r>
          </a:p>
        </p:txBody>
      </p:sp>
      <p:sp>
        <p:nvSpPr>
          <p:cNvPr id="726019" name="Rectangle 3">
            <a:extLst>
              <a:ext uri="{FF2B5EF4-FFF2-40B4-BE49-F238E27FC236}">
                <a16:creationId xmlns:a16="http://schemas.microsoft.com/office/drawing/2014/main" id="{313E21A0-A7EF-FB46-A004-087D232CF01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z="2600"/>
              <a:t>This glued together frame is called the </a:t>
            </a:r>
            <a:r>
              <a:rPr lang="en-US" altLang="en-US" sz="2600" i="1"/>
              <a:t>motion compensated frame</a:t>
            </a:r>
          </a:p>
          <a:p>
            <a:r>
              <a:rPr lang="en-US" altLang="en-US" sz="2600"/>
              <a:t>The encoder can also form the difference between the motion compensated frame and the actual frame.</a:t>
            </a:r>
          </a:p>
          <a:p>
            <a:r>
              <a:rPr lang="en-US" altLang="en-US" sz="2600"/>
              <a:t>This is called the </a:t>
            </a:r>
            <a:r>
              <a:rPr lang="en-US" altLang="en-US" sz="2600" i="1"/>
              <a:t>motion compensated difference frame</a:t>
            </a:r>
            <a:endParaRPr lang="en-US" altLang="en-US" sz="2600"/>
          </a:p>
          <a:p>
            <a:r>
              <a:rPr lang="en-US" altLang="en-US" sz="2600"/>
              <a:t>This difference frame formed using MC should have less correlation between pixels than the difference frame formed without using MC</a:t>
            </a:r>
            <a:r>
              <a:rPr lang="en-US" alt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49665014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AFC828">
          <a:alpha val="10000"/>
        </a:srgbClr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50800" dist="254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65023" tIns="65023" rIns="65023" bIns="65023" numCol="1" spcCol="38100" rtlCol="0" anchor="ctr">
        <a:spAutoFit/>
      </a:bodyPr>
      <a:lstStyle>
        <a:defPPr marL="0" marR="0" indent="0" algn="l" defTabSz="65024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50800" dist="254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65023" tIns="65023" rIns="65023" bIns="65023" numCol="1" spcCol="38100" rtlCol="0" anchor="t">
        <a:spAutoFit/>
      </a:bodyPr>
      <a:lstStyle>
        <a:defPPr marL="0" marR="0" indent="0" algn="l" defTabSz="65024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pptdkredgrad</Template>
  <TotalTime>8001</TotalTime>
  <Words>1168</Words>
  <Application>Microsoft Macintosh PowerPoint</Application>
  <PresentationFormat>Letter Paper (8.5x11 in)</PresentationFormat>
  <Paragraphs>242</Paragraphs>
  <Slides>28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6" baseType="lpstr">
      <vt:lpstr>Arial Unicode MS</vt:lpstr>
      <vt:lpstr>.AppleSystemUIFont</vt:lpstr>
      <vt:lpstr>Arial</vt:lpstr>
      <vt:lpstr>Bradley Hand</vt:lpstr>
      <vt:lpstr>Calibri</vt:lpstr>
      <vt:lpstr>Times New Roman</vt:lpstr>
      <vt:lpstr>Wingdings</vt:lpstr>
      <vt:lpstr>Office Theme</vt:lpstr>
      <vt:lpstr>Multimedia Systems</vt:lpstr>
      <vt:lpstr>Today Lecture</vt:lpstr>
      <vt:lpstr>Compressing Digital Video</vt:lpstr>
      <vt:lpstr>Difference Frames</vt:lpstr>
      <vt:lpstr>Types of Motion: Translation</vt:lpstr>
      <vt:lpstr>Types of Motion: Rotation &amp; Zoom</vt:lpstr>
      <vt:lpstr>Motion Estimation</vt:lpstr>
      <vt:lpstr>Motion Vectors</vt:lpstr>
      <vt:lpstr>Motion Compensation</vt:lpstr>
      <vt:lpstr>Motion compensated difference frames</vt:lpstr>
      <vt:lpstr>Motion estimation philosophy</vt:lpstr>
      <vt:lpstr>Reference Frame</vt:lpstr>
      <vt:lpstr>Temporal Location of Reference</vt:lpstr>
      <vt:lpstr>Thank You</vt:lpstr>
      <vt:lpstr>Today Lecture</vt:lpstr>
      <vt:lpstr>MPEG Frame Types</vt:lpstr>
      <vt:lpstr>MPEG Frame Types</vt:lpstr>
      <vt:lpstr>MPEG Frame Types</vt:lpstr>
      <vt:lpstr>PowerPoint Presentation</vt:lpstr>
      <vt:lpstr>PowerPoint Presentation</vt:lpstr>
      <vt:lpstr>History of Video Compression Standards</vt:lpstr>
      <vt:lpstr>Competing Codecs</vt:lpstr>
      <vt:lpstr>Competing Codecs</vt:lpstr>
      <vt:lpstr>Performance comparison</vt:lpstr>
      <vt:lpstr>Raw Bandwidth</vt:lpstr>
      <vt:lpstr>Future Video Applications</vt:lpstr>
      <vt:lpstr>Speech/Audio/Video Coding Summary</vt:lpstr>
      <vt:lpstr>Web References</vt:lpstr>
    </vt:vector>
  </TitlesOfParts>
  <Company>UCL ELECTRICAL ENGINEERING DEPARTMENT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Coding Techniques for  Wireless Systems</dc:title>
  <dc:subject>TTS for Alcatel</dc:subject>
  <dc:creator>jmitchel</dc:creator>
  <cp:lastModifiedBy>Toni, Laura</cp:lastModifiedBy>
  <cp:revision>222</cp:revision>
  <cp:lastPrinted>2016-11-08T09:17:51Z</cp:lastPrinted>
  <dcterms:created xsi:type="dcterms:W3CDTF">2001-12-20T12:44:28Z</dcterms:created>
  <dcterms:modified xsi:type="dcterms:W3CDTF">2020-09-20T09:17:14Z</dcterms:modified>
</cp:coreProperties>
</file>